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3"/>
  </p:notesMasterIdLst>
  <p:sldIdLst>
    <p:sldId id="256" r:id="rId2"/>
    <p:sldId id="315" r:id="rId3"/>
    <p:sldId id="316" r:id="rId4"/>
    <p:sldId id="297" r:id="rId5"/>
    <p:sldId id="296" r:id="rId6"/>
    <p:sldId id="276" r:id="rId7"/>
    <p:sldId id="274" r:id="rId8"/>
    <p:sldId id="257" r:id="rId9"/>
    <p:sldId id="275" r:id="rId10"/>
    <p:sldId id="263" r:id="rId11"/>
    <p:sldId id="262" r:id="rId12"/>
    <p:sldId id="264" r:id="rId13"/>
    <p:sldId id="258" r:id="rId14"/>
    <p:sldId id="259" r:id="rId15"/>
    <p:sldId id="270" r:id="rId16"/>
    <p:sldId id="271" r:id="rId17"/>
    <p:sldId id="272" r:id="rId18"/>
    <p:sldId id="260" r:id="rId19"/>
    <p:sldId id="273" r:id="rId20"/>
    <p:sldId id="261" r:id="rId21"/>
    <p:sldId id="290" r:id="rId22"/>
    <p:sldId id="266" r:id="rId23"/>
    <p:sldId id="291" r:id="rId24"/>
    <p:sldId id="292" r:id="rId25"/>
    <p:sldId id="265" r:id="rId26"/>
    <p:sldId id="293" r:id="rId27"/>
    <p:sldId id="299" r:id="rId28"/>
    <p:sldId id="300" r:id="rId29"/>
    <p:sldId id="311" r:id="rId30"/>
    <p:sldId id="313" r:id="rId31"/>
    <p:sldId id="317" r:id="rId32"/>
    <p:sldId id="288" r:id="rId33"/>
    <p:sldId id="287" r:id="rId34"/>
    <p:sldId id="277" r:id="rId35"/>
    <p:sldId id="267" r:id="rId36"/>
    <p:sldId id="268" r:id="rId37"/>
    <p:sldId id="269" r:id="rId38"/>
    <p:sldId id="278" r:id="rId39"/>
    <p:sldId id="279" r:id="rId40"/>
    <p:sldId id="280" r:id="rId41"/>
    <p:sldId id="281" r:id="rId42"/>
    <p:sldId id="282" r:id="rId43"/>
    <p:sldId id="283" r:id="rId44"/>
    <p:sldId id="284" r:id="rId45"/>
    <p:sldId id="285" r:id="rId46"/>
    <p:sldId id="286" r:id="rId47"/>
    <p:sldId id="289" r:id="rId48"/>
    <p:sldId id="294" r:id="rId49"/>
    <p:sldId id="295" r:id="rId50"/>
    <p:sldId id="314" r:id="rId51"/>
    <p:sldId id="310"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8491" autoAdjust="0"/>
  </p:normalViewPr>
  <p:slideViewPr>
    <p:cSldViewPr snapToGrid="0">
      <p:cViewPr varScale="1">
        <p:scale>
          <a:sx n="39" d="100"/>
          <a:sy n="39" d="100"/>
        </p:scale>
        <p:origin x="1296" y="-3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350265-DCDF-45EC-B7E8-9EFFC40F57B6}" type="datetimeFigureOut">
              <a:rPr lang="en-US" smtClean="0"/>
              <a:t>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0559FE-92DA-4CF7-8B46-B9E8FCBD1135}" type="slidenum">
              <a:rPr lang="en-US" smtClean="0"/>
              <a:t>‹#›</a:t>
            </a:fld>
            <a:endParaRPr lang="en-US"/>
          </a:p>
        </p:txBody>
      </p:sp>
    </p:spTree>
    <p:extLst>
      <p:ext uri="{BB962C8B-B14F-4D97-AF65-F5344CB8AC3E}">
        <p14:creationId xmlns:p14="http://schemas.microsoft.com/office/powerpoint/2010/main" val="188987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ible.ru/isa-44.28/"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bible.ru/isa-45.1-8/"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ible.ru/jer-25.1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bible.ru/ezr-6.1-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bible.ru/ezr-6.8/"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bible.ru/ezr-6.14-1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bible.ru/neh-2.1-8/"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bible.ru/dan-9.24-27/"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ible.ru/gen-4.3/" TargetMode="External"/><Relationship Id="rId7" Type="http://schemas.openxmlformats.org/officeDocument/2006/relationships/hyperlink" Target="https://bible.ru/gen-4.7/"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bible.ru/gen-4.6/" TargetMode="External"/><Relationship Id="rId5" Type="http://schemas.openxmlformats.org/officeDocument/2006/relationships/hyperlink" Target="https://bible.ru/gen-4.5/" TargetMode="External"/><Relationship Id="rId4" Type="http://schemas.openxmlformats.org/officeDocument/2006/relationships/hyperlink" Target="https://bible.ru/gen-4.4/"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bible.ru/mrk-11.15-19/"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bible.ru/jhn-2.13-17/"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ible.ru/mat-5.13-1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Эллен Уайт делает следующее наблюдение:</a:t>
            </a:r>
          </a:p>
          <a:p>
            <a:r>
              <a:rPr lang="ru-RU" sz="1200" kern="1200" dirty="0" smtClean="0">
                <a:solidFill>
                  <a:schemeClr val="tx1"/>
                </a:solidFill>
                <a:effectLst/>
                <a:latin typeface="+mn-lt"/>
                <a:ea typeface="+mn-ea"/>
                <a:cs typeface="+mn-cs"/>
              </a:rPr>
              <a:t>«В назначенный день израильтяне вместе с </a:t>
            </a:r>
            <a:r>
              <a:rPr lang="ru-RU" sz="1200" b="1" kern="1200" dirty="0" smtClean="0">
                <a:solidFill>
                  <a:schemeClr val="tx1"/>
                </a:solidFill>
                <a:effectLst/>
                <a:latin typeface="+mn-lt"/>
                <a:ea typeface="+mn-ea"/>
                <a:cs typeface="+mn-cs"/>
              </a:rPr>
              <a:t>роскошно разодетыми гостями из многих стран</a:t>
            </a:r>
            <a:r>
              <a:rPr lang="ru-RU" sz="1200" kern="1200" dirty="0" smtClean="0">
                <a:solidFill>
                  <a:schemeClr val="tx1"/>
                </a:solidFill>
                <a:effectLst/>
                <a:latin typeface="+mn-lt"/>
                <a:ea typeface="+mn-ea"/>
                <a:cs typeface="+mn-cs"/>
              </a:rPr>
              <a:t> собрались во дворах храма. Зрелище было поистине необыкновенным. Соломон и старейшины Израиля вместе с самыми влиятельными мужами народа Божьего пришли на место освящения храма из противоположной части города, откуда они сопровождали ковчег завета. Из святилища, находящегося на вершинах </a:t>
            </a:r>
            <a:r>
              <a:rPr lang="ru-RU" sz="1200" kern="1200" dirty="0" err="1" smtClean="0">
                <a:solidFill>
                  <a:schemeClr val="tx1"/>
                </a:solidFill>
                <a:effectLst/>
                <a:latin typeface="+mn-lt"/>
                <a:ea typeface="+mn-ea"/>
                <a:cs typeface="+mn-cs"/>
              </a:rPr>
              <a:t>Гаваона</a:t>
            </a:r>
            <a:r>
              <a:rPr lang="ru-RU" sz="1200" kern="1200" dirty="0" smtClean="0">
                <a:solidFill>
                  <a:schemeClr val="tx1"/>
                </a:solidFill>
                <a:effectLst/>
                <a:latin typeface="+mn-lt"/>
                <a:ea typeface="+mn-ea"/>
                <a:cs typeface="+mn-cs"/>
              </a:rPr>
              <a:t>, была взята древняя скиния “собрания, и все вещи священные, которые в скинии»  </a:t>
            </a:r>
            <a:r>
              <a:rPr lang="ru-RU" sz="1200" b="1" kern="1200" dirty="0" smtClean="0">
                <a:solidFill>
                  <a:schemeClr val="tx1"/>
                </a:solidFill>
                <a:effectLst/>
                <a:latin typeface="+mn-lt"/>
                <a:ea typeface="+mn-ea"/>
                <a:cs typeface="+mn-cs"/>
              </a:rPr>
              <a:t>Елена Уайт, Пророки и цари [37.4]</a:t>
            </a:r>
            <a:br>
              <a:rPr lang="ru-RU" sz="1200" b="1"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«Выйдя из внутреннего двора святилища, они заняли свои места. Певцы-левиты, одетые в виссон, с кимвалами, псалтирями и цитрами стояли на восточной стороне жертвенника и с ними сто двадцать священников, трубивших в трубы».</a:t>
            </a:r>
          </a:p>
          <a:p>
            <a:r>
              <a:rPr lang="ru-RU" sz="1200" b="1" kern="1200" dirty="0" smtClean="0">
                <a:solidFill>
                  <a:schemeClr val="tx1"/>
                </a:solidFill>
                <a:effectLst/>
                <a:latin typeface="+mn-lt"/>
                <a:ea typeface="+mn-ea"/>
                <a:cs typeface="+mn-cs"/>
              </a:rPr>
              <a:t>Елена Уайт, Пророки и цари [38.1]</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“И были, как один, трубящие и поющие, издавая один голос к восхвалению и славословию Господа; и когда загремел звук труб и кимвалов и музыкальных орудий, и восхваляли Господа, ибо Он благ, ибо вовек милость Его: тогда дом, дом Господень, наполнило облако, и не могли священники стоять на служении по причине облака; потому что слава Господня наполнила дом Божий” (2 Паралипоменон 5:13, 14).</a:t>
            </a:r>
          </a:p>
          <a:p>
            <a:r>
              <a:rPr lang="ru-RU" sz="1200" b="1" kern="1200" dirty="0" smtClean="0">
                <a:solidFill>
                  <a:schemeClr val="tx1"/>
                </a:solidFill>
                <a:effectLst/>
                <a:latin typeface="+mn-lt"/>
                <a:ea typeface="+mn-ea"/>
                <a:cs typeface="+mn-cs"/>
              </a:rPr>
              <a:t>Елена Уайт, Пророки и цари [38.2]</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«Сознавая торжественную цель, ради которой собралось такое множество народа, Соломон произнес: “Господь сказал, что Он благоволит обитать во мгле; а я построил дом в жилище Тебе, место для вечного Твоего пребывания” (2 Паралипоменон 6:1, 2)».</a:t>
            </a:r>
            <a:r>
              <a:rPr lang="ru-RU" sz="1200" b="1" kern="1200" dirty="0" smtClean="0">
                <a:solidFill>
                  <a:schemeClr val="tx1"/>
                </a:solidFill>
                <a:effectLst/>
                <a:latin typeface="+mn-lt"/>
                <a:ea typeface="+mn-ea"/>
                <a:cs typeface="+mn-cs"/>
              </a:rPr>
              <a:t>Елена Уайт, Пророки и цари </a:t>
            </a:r>
            <a:r>
              <a:rPr lang="en-US" sz="1200" b="1" kern="1200" dirty="0" smtClean="0">
                <a:solidFill>
                  <a:schemeClr val="tx1"/>
                </a:solidFill>
                <a:effectLst/>
                <a:latin typeface="+mn-lt"/>
                <a:ea typeface="+mn-ea"/>
                <a:cs typeface="+mn-cs"/>
              </a:rPr>
              <a:t>[</a:t>
            </a:r>
            <a:r>
              <a:rPr lang="ru-RU" sz="1200" b="1" kern="1200" dirty="0" smtClean="0">
                <a:solidFill>
                  <a:schemeClr val="tx1"/>
                </a:solidFill>
                <a:effectLst/>
                <a:latin typeface="+mn-lt"/>
                <a:ea typeface="+mn-ea"/>
                <a:cs typeface="+mn-cs"/>
              </a:rPr>
              <a:t>39.1</a:t>
            </a:r>
            <a:r>
              <a:rPr lang="en-US" sz="1200" b="1" kern="1200" dirty="0" smtClean="0">
                <a:solidFill>
                  <a:schemeClr val="tx1"/>
                </a:solidFill>
                <a:effectLst/>
                <a:latin typeface="+mn-lt"/>
                <a:ea typeface="+mn-ea"/>
                <a:cs typeface="+mn-cs"/>
              </a:rPr>
              <a:t>]</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0559FE-92DA-4CF7-8B46-B9E8FCBD1135}" type="slidenum">
              <a:rPr lang="en-US" smtClean="0"/>
              <a:t>1</a:t>
            </a:fld>
            <a:endParaRPr lang="en-US"/>
          </a:p>
        </p:txBody>
      </p:sp>
    </p:spTree>
    <p:extLst>
      <p:ext uri="{BB962C8B-B14F-4D97-AF65-F5344CB8AC3E}">
        <p14:creationId xmlns:p14="http://schemas.microsoft.com/office/powerpoint/2010/main" val="261755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a:t>
            </a:r>
            <a:r>
              <a:rPr lang="ru-RU" sz="1200" b="1" kern="1200" dirty="0" smtClean="0">
                <a:solidFill>
                  <a:schemeClr val="tx1"/>
                </a:solidFill>
                <a:effectLst/>
                <a:latin typeface="+mn-lt"/>
                <a:ea typeface="+mn-ea"/>
                <a:cs typeface="+mn-cs"/>
              </a:rPr>
              <a:t>До тех пор, пока мы существуем в этом мире</a:t>
            </a:r>
            <a:r>
              <a:rPr lang="ru-RU" sz="1200" kern="1200" dirty="0" smtClean="0">
                <a:solidFill>
                  <a:schemeClr val="tx1"/>
                </a:solidFill>
                <a:effectLst/>
                <a:latin typeface="+mn-lt"/>
                <a:ea typeface="+mn-ea"/>
                <a:cs typeface="+mn-cs"/>
              </a:rPr>
              <a:t> и пока Дух Святой борется с его влиянием, мы </a:t>
            </a:r>
            <a:r>
              <a:rPr lang="ru-RU" sz="1200" b="1" kern="1200" dirty="0" smtClean="0">
                <a:solidFill>
                  <a:schemeClr val="tx1"/>
                </a:solidFill>
                <a:effectLst/>
                <a:latin typeface="+mn-lt"/>
                <a:ea typeface="+mn-ea"/>
                <a:cs typeface="+mn-cs"/>
              </a:rPr>
              <a:t>должны в равной мере оказывать расположение не только верующим, но и мирянам</a:t>
            </a:r>
            <a:r>
              <a:rPr lang="ru-RU" sz="1200" kern="1200" dirty="0" smtClean="0">
                <a:solidFill>
                  <a:schemeClr val="tx1"/>
                </a:solidFill>
                <a:effectLst/>
                <a:latin typeface="+mn-lt"/>
                <a:ea typeface="+mn-ea"/>
                <a:cs typeface="+mn-cs"/>
              </a:rPr>
              <a:t>. Мы должны нести миру свет истины, представленный в Священном Писании, и в то же время </a:t>
            </a:r>
            <a:r>
              <a:rPr lang="ru-RU" sz="1200" b="1" kern="1200" dirty="0" smtClean="0">
                <a:solidFill>
                  <a:schemeClr val="tx1"/>
                </a:solidFill>
                <a:effectLst/>
                <a:latin typeface="+mn-lt"/>
                <a:ea typeface="+mn-ea"/>
                <a:cs typeface="+mn-cs"/>
              </a:rPr>
              <a:t>принимать от мирских людей то, что Бог побуждает их делать в интересах Его служения</a:t>
            </a:r>
            <a:r>
              <a:rPr lang="ru-RU" sz="1200" kern="120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Господь продолжает влиять на сердца царей и правителей в интересах Своего народа</a:t>
            </a:r>
            <a:r>
              <a:rPr lang="ru-RU" sz="1200" kern="1200" dirty="0" smtClean="0">
                <a:solidFill>
                  <a:schemeClr val="tx1"/>
                </a:solidFill>
                <a:effectLst/>
                <a:latin typeface="+mn-lt"/>
                <a:ea typeface="+mn-ea"/>
                <a:cs typeface="+mn-cs"/>
              </a:rPr>
              <a:t>, и поэтому [поборник религиозной свободы] не должен быть лишен внимания и возможности помогать Его делу, когда Бог побуждает его жертвовать.»</a:t>
            </a:r>
            <a:r>
              <a:rPr lang="ru-RU" sz="1200" b="1" kern="1200" dirty="0" smtClean="0">
                <a:solidFill>
                  <a:schemeClr val="tx1"/>
                </a:solidFill>
                <a:effectLst/>
                <a:latin typeface="+mn-lt"/>
                <a:ea typeface="+mn-ea"/>
                <a:cs typeface="+mn-cs"/>
              </a:rPr>
              <a:t> Елена Уайт, Советы по управления Ресурсами [183.1]</a:t>
            </a:r>
            <a:r>
              <a:rPr lang="ru-RU"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11</a:t>
            </a:fld>
            <a:endParaRPr lang="en-US"/>
          </a:p>
        </p:txBody>
      </p:sp>
    </p:spTree>
    <p:extLst>
      <p:ext uri="{BB962C8B-B14F-4D97-AF65-F5344CB8AC3E}">
        <p14:creationId xmlns:p14="http://schemas.microsoft.com/office/powerpoint/2010/main" val="2402895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«Мне </a:t>
            </a:r>
            <a:r>
              <a:rPr lang="ru-RU" sz="1200" b="1" kern="1200" dirty="0" smtClean="0">
                <a:solidFill>
                  <a:schemeClr val="tx1"/>
                </a:solidFill>
                <a:effectLst/>
                <a:latin typeface="+mn-lt"/>
                <a:ea typeface="+mn-ea"/>
                <a:cs typeface="+mn-cs"/>
              </a:rPr>
              <a:t>было неоднократно показано</a:t>
            </a:r>
            <a:r>
              <a:rPr lang="ru-RU" sz="1200" kern="1200" dirty="0" smtClean="0">
                <a:solidFill>
                  <a:schemeClr val="tx1"/>
                </a:solidFill>
                <a:effectLst/>
                <a:latin typeface="+mn-lt"/>
                <a:ea typeface="+mn-ea"/>
                <a:cs typeface="+mn-cs"/>
              </a:rPr>
              <a:t>, что во многих отношениях мы могли бы получить значительно больше благ, чем мы получаем, если бы мудро подошли к людям, познакомили их с нашей работой и дали им возможность сделать то, что они могут для продвижения дела Божьего.» </a:t>
            </a:r>
            <a:r>
              <a:rPr lang="ru-RU" sz="1200" b="1" kern="1200" dirty="0" smtClean="0">
                <a:solidFill>
                  <a:schemeClr val="tx1"/>
                </a:solidFill>
                <a:effectLst/>
                <a:latin typeface="+mn-lt"/>
                <a:ea typeface="+mn-ea"/>
                <a:cs typeface="+mn-cs"/>
              </a:rPr>
              <a:t>Елена Уайт, Свидетельство для проповедников [203.1]</a:t>
            </a:r>
          </a:p>
          <a:p>
            <a:endParaRPr lang="en-US" sz="1200" dirty="0"/>
          </a:p>
          <a:p>
            <a:r>
              <a:rPr lang="ru-RU" sz="1200" kern="1200" dirty="0" smtClean="0">
                <a:solidFill>
                  <a:schemeClr val="tx1"/>
                </a:solidFill>
                <a:effectLst/>
                <a:latin typeface="+mn-lt"/>
                <a:ea typeface="+mn-ea"/>
                <a:cs typeface="+mn-cs"/>
              </a:rPr>
              <a:t>«Господь, Бог Израиля, доверил </a:t>
            </a:r>
            <a:r>
              <a:rPr lang="ru-RU" sz="1200" b="1" kern="1200" dirty="0" smtClean="0">
                <a:solidFill>
                  <a:schemeClr val="tx1"/>
                </a:solidFill>
                <a:effectLst/>
                <a:latin typeface="+mn-lt"/>
                <a:ea typeface="+mn-ea"/>
                <a:cs typeface="+mn-cs"/>
              </a:rPr>
              <a:t>Свои блага в руки неверующих</a:t>
            </a:r>
            <a:r>
              <a:rPr lang="ru-RU" sz="1200" kern="1200" dirty="0" smtClean="0">
                <a:solidFill>
                  <a:schemeClr val="tx1"/>
                </a:solidFill>
                <a:effectLst/>
                <a:latin typeface="+mn-lt"/>
                <a:ea typeface="+mn-ea"/>
                <a:cs typeface="+mn-cs"/>
              </a:rPr>
              <a:t>, но они должны быть использованы в работе во имя погибающего мира. Посредники, через которых приходят дары, могут способствовать распространению истины</a:t>
            </a:r>
            <a:r>
              <a:rPr lang="ru-RU" sz="1200" b="1" kern="1200" dirty="0" smtClean="0">
                <a:solidFill>
                  <a:schemeClr val="tx1"/>
                </a:solidFill>
                <a:effectLst/>
                <a:latin typeface="+mn-lt"/>
                <a:ea typeface="+mn-ea"/>
                <a:cs typeface="+mn-cs"/>
              </a:rPr>
              <a:t>. Эта работа может быть им не по праву, они могут не верить во Христа, не следовать Его Слову, но тем не менее их дары отвергать нельзя…»Елена Уайт, Свидетельство для проповедников [183.3]</a:t>
            </a:r>
            <a:endParaRPr lang="ru-RU" sz="1200" kern="1200" dirty="0" smtClean="0">
              <a:solidFill>
                <a:schemeClr val="tx1"/>
              </a:solidFill>
              <a:effectLst/>
              <a:latin typeface="+mn-lt"/>
              <a:ea typeface="+mn-ea"/>
              <a:cs typeface="+mn-cs"/>
            </a:endParaRPr>
          </a:p>
          <a:p>
            <a:pPr rtl="0"/>
            <a:endParaRPr lang="en-US" sz="1200" b="1" dirty="0"/>
          </a:p>
          <a:p>
            <a:pPr rtl="0"/>
            <a:endParaRPr lang="en-US" dirty="0"/>
          </a:p>
          <a:p>
            <a:r>
              <a:rPr lang="en-US" b="0" i="0" u="none" strike="noStrike" baseline="0" dirty="0"/>
              <a:t> </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12</a:t>
            </a:fld>
            <a:endParaRPr lang="en-US"/>
          </a:p>
        </p:txBody>
      </p:sp>
    </p:spTree>
    <p:extLst>
      <p:ext uri="{BB962C8B-B14F-4D97-AF65-F5344CB8AC3E}">
        <p14:creationId xmlns:p14="http://schemas.microsoft.com/office/powerpoint/2010/main" val="2405288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ru-RU" sz="1200" b="0" i="0" u="none" strike="noStrike" kern="1200" baseline="0" dirty="0" smtClean="0">
                <a:solidFill>
                  <a:schemeClr val="tx1"/>
                </a:solidFill>
                <a:latin typeface="+mn-lt"/>
                <a:ea typeface="+mn-ea"/>
                <a:cs typeface="+mn-cs"/>
              </a:rPr>
              <a:t>Сейчас я хотел бы рассмотреть несколько примеров из Писания, когда Бог работает над сердцами "язычников", чтобы выполнить СВОЮ миссию на земле.</a:t>
            </a:r>
          </a:p>
          <a:p>
            <a:pPr rtl="0"/>
            <a:endParaRPr lang="ru-RU" sz="1200" b="0" i="0" u="none" strike="noStrike" kern="1200" baseline="0" dirty="0" smtClean="0">
              <a:solidFill>
                <a:schemeClr val="tx1"/>
              </a:solidFill>
              <a:latin typeface="+mn-lt"/>
              <a:ea typeface="+mn-ea"/>
              <a:cs typeface="+mn-cs"/>
            </a:endParaRPr>
          </a:p>
          <a:p>
            <a:pPr rtl="0"/>
            <a:r>
              <a:rPr lang="ru-RU" sz="1200" b="0" i="0" u="none" strike="noStrike" kern="1200" baseline="0" dirty="0" smtClean="0">
                <a:solidFill>
                  <a:schemeClr val="tx1"/>
                </a:solidFill>
                <a:latin typeface="+mn-lt"/>
                <a:ea typeface="+mn-ea"/>
                <a:cs typeface="+mn-cs"/>
              </a:rPr>
              <a:t>За 150 лет до завоевания Киром Вавилона и за много лет до его рождения Бог говорил о том, что Он сделает, через пророка Исаию. </a:t>
            </a:r>
          </a:p>
          <a:p>
            <a:pPr rtl="0"/>
            <a:endParaRPr lang="en-US" sz="1200" b="0" i="0" u="none" strike="noStrike" kern="1200" baseline="0" dirty="0">
              <a:solidFill>
                <a:schemeClr val="tx1"/>
              </a:solidFill>
              <a:latin typeface="+mn-lt"/>
              <a:ea typeface="+mn-ea"/>
              <a:cs typeface="+mn-cs"/>
            </a:endParaRPr>
          </a:p>
          <a:p>
            <a:r>
              <a:rPr lang="ru-RU" sz="1200" u="sng" kern="1200" dirty="0" smtClean="0">
                <a:solidFill>
                  <a:schemeClr val="tx1"/>
                </a:solidFill>
                <a:effectLst/>
                <a:latin typeface="+mn-lt"/>
                <a:ea typeface="+mn-ea"/>
                <a:cs typeface="+mn-cs"/>
                <a:hlinkClick r:id="rId3"/>
              </a:rPr>
              <a:t>Исаия 44:28</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28</a:t>
            </a:r>
            <a:r>
              <a:rPr lang="ru-RU" sz="1200" kern="1200" dirty="0" smtClean="0">
                <a:solidFill>
                  <a:schemeClr val="tx1"/>
                </a:solidFill>
                <a:effectLst/>
                <a:latin typeface="+mn-lt"/>
                <a:ea typeface="+mn-ea"/>
                <a:cs typeface="+mn-cs"/>
              </a:rPr>
              <a:t> Который говорит о Кире: пастырь Мой, и он исполнит всю волю Мою и </a:t>
            </a:r>
            <a:r>
              <a:rPr lang="ru-RU" sz="1200" b="1" kern="1200" dirty="0" smtClean="0">
                <a:solidFill>
                  <a:schemeClr val="tx1"/>
                </a:solidFill>
                <a:effectLst/>
                <a:latin typeface="+mn-lt"/>
                <a:ea typeface="+mn-ea"/>
                <a:cs typeface="+mn-cs"/>
              </a:rPr>
              <a:t>скажет Иерусалиму: «ты будешь построен!» и храму: «ты будешь основан!»</a:t>
            </a:r>
          </a:p>
          <a:p>
            <a:r>
              <a:rPr lang="en-US" sz="1200" b="1" kern="1200" dirty="0" smtClean="0">
                <a:solidFill>
                  <a:schemeClr val="tx1"/>
                </a:solidFill>
                <a:effectLst/>
                <a:latin typeface="+mn-lt"/>
                <a:ea typeface="+mn-ea"/>
                <a:cs typeface="+mn-cs"/>
              </a:rPr>
              <a:t> </a:t>
            </a:r>
            <a:endParaRPr lang="ru-RU" sz="1200" b="1" kern="1200" dirty="0" smtClean="0">
              <a:solidFill>
                <a:schemeClr val="tx1"/>
              </a:solidFill>
              <a:effectLst/>
              <a:latin typeface="+mn-lt"/>
              <a:ea typeface="+mn-ea"/>
              <a:cs typeface="+mn-cs"/>
            </a:endParaRPr>
          </a:p>
          <a:p>
            <a:pPr rtl="0"/>
            <a:endParaRPr lang="en-US" sz="1200" b="0" i="0" u="none" strike="noStrike" kern="1200" baseline="0" dirty="0">
              <a:solidFill>
                <a:schemeClr val="tx1"/>
              </a:solidFill>
              <a:latin typeface="+mn-lt"/>
              <a:ea typeface="+mn-ea"/>
              <a:cs typeface="+mn-cs"/>
            </a:endParaRPr>
          </a:p>
          <a:p>
            <a:r>
              <a:rPr lang="ru-RU" sz="1200" u="sng" kern="1200" dirty="0" smtClean="0">
                <a:solidFill>
                  <a:schemeClr val="tx1"/>
                </a:solidFill>
                <a:effectLst/>
                <a:latin typeface="+mn-lt"/>
                <a:ea typeface="+mn-ea"/>
                <a:cs typeface="+mn-cs"/>
                <a:hlinkClick r:id="rId4"/>
              </a:rPr>
              <a:t>Исаия 45:1-8</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1</a:t>
            </a:r>
            <a:r>
              <a:rPr lang="ru-RU" sz="1200" kern="1200" dirty="0" smtClean="0">
                <a:solidFill>
                  <a:schemeClr val="tx1"/>
                </a:solidFill>
                <a:effectLst/>
                <a:latin typeface="+mn-lt"/>
                <a:ea typeface="+mn-ea"/>
                <a:cs typeface="+mn-cs"/>
              </a:rPr>
              <a:t> Так говорит Господь помазаннику Своему Киру: Я держу тебя за правую руку, чтобы покорить тебе народы, и сниму </a:t>
            </a:r>
            <a:r>
              <a:rPr lang="ru-RU" sz="1200" kern="1200" dirty="0" err="1" smtClean="0">
                <a:solidFill>
                  <a:schemeClr val="tx1"/>
                </a:solidFill>
                <a:effectLst/>
                <a:latin typeface="+mn-lt"/>
                <a:ea typeface="+mn-ea"/>
                <a:cs typeface="+mn-cs"/>
              </a:rPr>
              <a:t>поясы</a:t>
            </a:r>
            <a:r>
              <a:rPr lang="ru-RU" sz="1200" kern="1200" dirty="0" smtClean="0">
                <a:solidFill>
                  <a:schemeClr val="tx1"/>
                </a:solidFill>
                <a:effectLst/>
                <a:latin typeface="+mn-lt"/>
                <a:ea typeface="+mn-ea"/>
                <a:cs typeface="+mn-cs"/>
              </a:rPr>
              <a:t> с чресл царей, чтоб отворялись для тебя двери, и ворота не затворялись; </a:t>
            </a:r>
            <a:r>
              <a:rPr lang="ru-RU" sz="1200" kern="1200" baseline="30000" dirty="0" smtClean="0">
                <a:solidFill>
                  <a:schemeClr val="tx1"/>
                </a:solidFill>
                <a:effectLst/>
                <a:latin typeface="+mn-lt"/>
                <a:ea typeface="+mn-ea"/>
                <a:cs typeface="+mn-cs"/>
              </a:rPr>
              <a:t>2</a:t>
            </a:r>
            <a:r>
              <a:rPr lang="ru-RU" sz="1200" kern="1200" dirty="0" smtClean="0">
                <a:solidFill>
                  <a:schemeClr val="tx1"/>
                </a:solidFill>
                <a:effectLst/>
                <a:latin typeface="+mn-lt"/>
                <a:ea typeface="+mn-ea"/>
                <a:cs typeface="+mn-cs"/>
              </a:rPr>
              <a:t> Я пойду пред тобою и горы уровняю, медные двери сокрушу и запоры железные сломаю; </a:t>
            </a:r>
            <a:r>
              <a:rPr lang="ru-RU" sz="1200" kern="1200" baseline="30000" dirty="0" smtClean="0">
                <a:solidFill>
                  <a:schemeClr val="tx1"/>
                </a:solidFill>
                <a:effectLst/>
                <a:latin typeface="+mn-lt"/>
                <a:ea typeface="+mn-ea"/>
                <a:cs typeface="+mn-cs"/>
              </a:rPr>
              <a:t>3</a:t>
            </a:r>
            <a:r>
              <a:rPr lang="ru-RU" sz="1200" kern="1200" dirty="0" smtClean="0">
                <a:solidFill>
                  <a:schemeClr val="tx1"/>
                </a:solidFill>
                <a:effectLst/>
                <a:latin typeface="+mn-lt"/>
                <a:ea typeface="+mn-ea"/>
                <a:cs typeface="+mn-cs"/>
              </a:rPr>
              <a:t> и отдам тебе хранимые во тьме сокровища и сокрытые богатства, дабы ты познал, что Я Господь, называющий тебя по имени, Бог </a:t>
            </a:r>
            <a:r>
              <a:rPr lang="ru-RU" sz="1200" kern="1200" dirty="0" err="1" smtClean="0">
                <a:solidFill>
                  <a:schemeClr val="tx1"/>
                </a:solidFill>
                <a:effectLst/>
                <a:latin typeface="+mn-lt"/>
                <a:ea typeface="+mn-ea"/>
                <a:cs typeface="+mn-cs"/>
              </a:rPr>
              <a:t>Израилев</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4</a:t>
            </a:r>
            <a:r>
              <a:rPr lang="ru-RU" sz="1200" kern="1200" dirty="0" smtClean="0">
                <a:solidFill>
                  <a:schemeClr val="tx1"/>
                </a:solidFill>
                <a:effectLst/>
                <a:latin typeface="+mn-lt"/>
                <a:ea typeface="+mn-ea"/>
                <a:cs typeface="+mn-cs"/>
              </a:rPr>
              <a:t> Ради Иакова, раба Моего, и Израиля, избранного Моего, Я назвал тебя по имени, почтил тебя, хотя ты не знал Меня. </a:t>
            </a:r>
            <a:r>
              <a:rPr lang="ru-RU" sz="1200" kern="1200" baseline="30000" dirty="0" smtClean="0">
                <a:solidFill>
                  <a:schemeClr val="tx1"/>
                </a:solidFill>
                <a:effectLst/>
                <a:latin typeface="+mn-lt"/>
                <a:ea typeface="+mn-ea"/>
                <a:cs typeface="+mn-cs"/>
              </a:rPr>
              <a:t>5</a:t>
            </a:r>
            <a:r>
              <a:rPr lang="ru-RU" sz="1200" kern="1200" dirty="0" smtClean="0">
                <a:solidFill>
                  <a:schemeClr val="tx1"/>
                </a:solidFill>
                <a:effectLst/>
                <a:latin typeface="+mn-lt"/>
                <a:ea typeface="+mn-ea"/>
                <a:cs typeface="+mn-cs"/>
              </a:rPr>
              <a:t> Я Господь, и нет иного; нет Бога кроме Меня; Я препоясал тебя, хотя ты не знал Меня, </a:t>
            </a:r>
            <a:r>
              <a:rPr lang="ru-RU" sz="1200" kern="1200" baseline="30000" dirty="0" smtClean="0">
                <a:solidFill>
                  <a:schemeClr val="tx1"/>
                </a:solidFill>
                <a:effectLst/>
                <a:latin typeface="+mn-lt"/>
                <a:ea typeface="+mn-ea"/>
                <a:cs typeface="+mn-cs"/>
              </a:rPr>
              <a:t>6</a:t>
            </a:r>
            <a:r>
              <a:rPr lang="ru-RU" sz="1200" kern="1200" dirty="0" smtClean="0">
                <a:solidFill>
                  <a:schemeClr val="tx1"/>
                </a:solidFill>
                <a:effectLst/>
                <a:latin typeface="+mn-lt"/>
                <a:ea typeface="+mn-ea"/>
                <a:cs typeface="+mn-cs"/>
              </a:rPr>
              <a:t> дабы узнали от восхода солнца и от запада, что нет кроме Меня; Я Господь, и нет иного. </a:t>
            </a:r>
            <a:r>
              <a:rPr lang="ru-RU" sz="1200" kern="1200" baseline="30000" dirty="0" smtClean="0">
                <a:solidFill>
                  <a:schemeClr val="tx1"/>
                </a:solidFill>
                <a:effectLst/>
                <a:latin typeface="+mn-lt"/>
                <a:ea typeface="+mn-ea"/>
                <a:cs typeface="+mn-cs"/>
              </a:rPr>
              <a:t>7</a:t>
            </a:r>
            <a:r>
              <a:rPr lang="ru-RU" sz="1200" kern="1200" dirty="0" smtClean="0">
                <a:solidFill>
                  <a:schemeClr val="tx1"/>
                </a:solidFill>
                <a:effectLst/>
                <a:latin typeface="+mn-lt"/>
                <a:ea typeface="+mn-ea"/>
                <a:cs typeface="+mn-cs"/>
              </a:rPr>
              <a:t> Я образую свет и творю тьму, делаю мир и произвожу бедствия; Я, Господь, делаю все это. </a:t>
            </a:r>
            <a:r>
              <a:rPr lang="ru-RU" sz="1200" kern="1200" baseline="30000" dirty="0" smtClean="0">
                <a:solidFill>
                  <a:schemeClr val="tx1"/>
                </a:solidFill>
                <a:effectLst/>
                <a:latin typeface="+mn-lt"/>
                <a:ea typeface="+mn-ea"/>
                <a:cs typeface="+mn-cs"/>
              </a:rPr>
              <a:t>8</a:t>
            </a:r>
            <a:r>
              <a:rPr lang="ru-RU" sz="1200" kern="1200" dirty="0" smtClean="0">
                <a:solidFill>
                  <a:schemeClr val="tx1"/>
                </a:solidFill>
                <a:effectLst/>
                <a:latin typeface="+mn-lt"/>
                <a:ea typeface="+mn-ea"/>
                <a:cs typeface="+mn-cs"/>
              </a:rPr>
              <a:t> Кропите, небеса, свыше, и облака да проливают правду; да раскроется земля и приносит спасение, и да произрастает вместе правда. Я, Господь, творю это.</a:t>
            </a:r>
          </a:p>
          <a:p>
            <a:r>
              <a:rPr lang="en-US"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pPr rtl="0"/>
            <a:endParaRPr lang="x-none" sz="1200" b="0" i="0" u="none" strike="noStrike" kern="1200" baseline="0" dirty="0">
              <a:solidFill>
                <a:schemeClr val="tx1"/>
              </a:solidFill>
              <a:latin typeface="+mn-lt"/>
              <a:ea typeface="+mn-ea"/>
              <a:cs typeface="+mn-cs"/>
            </a:endParaRPr>
          </a:p>
          <a:p>
            <a:pPr rtl="0"/>
            <a:endParaRPr lang="x-none"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D0559FE-92DA-4CF7-8B46-B9E8FCBD1135}" type="slidenum">
              <a:rPr lang="en-US" smtClean="0"/>
              <a:t>13</a:t>
            </a:fld>
            <a:endParaRPr lang="en-US"/>
          </a:p>
        </p:txBody>
      </p:sp>
    </p:spTree>
    <p:extLst>
      <p:ext uri="{BB962C8B-B14F-4D97-AF65-F5344CB8AC3E}">
        <p14:creationId xmlns:p14="http://schemas.microsoft.com/office/powerpoint/2010/main" val="1932043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ru-RU" sz="1200" u="sng" kern="1200" dirty="0" smtClean="0">
                <a:solidFill>
                  <a:schemeClr val="tx1"/>
                </a:solidFill>
                <a:effectLst/>
                <a:latin typeface="+mn-lt"/>
                <a:ea typeface="+mn-ea"/>
                <a:cs typeface="+mn-cs"/>
                <a:hlinkClick r:id="rId3"/>
              </a:rPr>
              <a:t>Иеремия 25:11</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11</a:t>
            </a:r>
            <a:r>
              <a:rPr lang="ru-RU" sz="1200" kern="1200" dirty="0" smtClean="0">
                <a:solidFill>
                  <a:schemeClr val="tx1"/>
                </a:solidFill>
                <a:effectLst/>
                <a:latin typeface="+mn-lt"/>
                <a:ea typeface="+mn-ea"/>
                <a:cs typeface="+mn-cs"/>
              </a:rPr>
              <a:t> И вся земля эта будет пустынею и ужасом; и народы сии будут служить царю Вавилонскому семьдесят лет.»</a:t>
            </a:r>
          </a:p>
          <a:p>
            <a:pPr rtl="0"/>
            <a:endParaRPr lang="en-US" sz="1200" b="0" i="0" u="none" strike="noStrike" kern="1200" baseline="0" dirty="0">
              <a:solidFill>
                <a:schemeClr val="tx1"/>
              </a:solidFill>
              <a:latin typeface="+mn-lt"/>
              <a:ea typeface="+mn-ea"/>
              <a:cs typeface="+mn-cs"/>
            </a:endParaRPr>
          </a:p>
          <a:p>
            <a:pPr rtl="0"/>
            <a:r>
              <a:rPr lang="ru-RU" sz="1200" b="0" i="0" u="none" strike="noStrike" kern="1200" baseline="0" dirty="0" smtClean="0">
                <a:solidFill>
                  <a:schemeClr val="tx1"/>
                </a:solidFill>
                <a:latin typeface="+mn-lt"/>
                <a:ea typeface="+mn-ea"/>
                <a:cs typeface="+mn-cs"/>
              </a:rPr>
              <a:t>Конец 70-летнего плена</a:t>
            </a:r>
          </a:p>
          <a:p>
            <a:pPr rtl="0"/>
            <a:r>
              <a:rPr lang="ru-RU" sz="1200" b="0" i="0" u="none" strike="noStrike" kern="1200" baseline="0" dirty="0" smtClean="0">
                <a:solidFill>
                  <a:schemeClr val="tx1"/>
                </a:solidFill>
                <a:latin typeface="+mn-lt"/>
                <a:ea typeface="+mn-ea"/>
                <a:cs typeface="+mn-cs"/>
              </a:rPr>
              <a:t>Восстановление Иерусалимского храма</a:t>
            </a:r>
            <a:endParaRPr lang="x-none"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D0559FE-92DA-4CF7-8B46-B9E8FCBD1135}" type="slidenum">
              <a:rPr lang="en-US" smtClean="0"/>
              <a:t>14</a:t>
            </a:fld>
            <a:endParaRPr lang="en-US"/>
          </a:p>
        </p:txBody>
      </p:sp>
    </p:spTree>
    <p:extLst>
      <p:ext uri="{BB962C8B-B14F-4D97-AF65-F5344CB8AC3E}">
        <p14:creationId xmlns:p14="http://schemas.microsoft.com/office/powerpoint/2010/main" val="1229343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u="sng" kern="1200" dirty="0" smtClean="0">
                <a:solidFill>
                  <a:schemeClr val="tx1"/>
                </a:solidFill>
                <a:effectLst/>
                <a:latin typeface="+mn-lt"/>
                <a:ea typeface="+mn-ea"/>
                <a:cs typeface="+mn-cs"/>
                <a:hlinkClick r:id="rId3"/>
              </a:rPr>
              <a:t>Ездра 6:1-5</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1</a:t>
            </a:r>
            <a:r>
              <a:rPr lang="ru-RU" sz="1200" kern="1200" dirty="0" smtClean="0">
                <a:solidFill>
                  <a:schemeClr val="tx1"/>
                </a:solidFill>
                <a:effectLst/>
                <a:latin typeface="+mn-lt"/>
                <a:ea typeface="+mn-ea"/>
                <a:cs typeface="+mn-cs"/>
              </a:rPr>
              <a:t> Тогда царь Дарий дал повеление, и разыскивали в Вавилоне в книгохранилище, куда полагали сокровища. </a:t>
            </a:r>
            <a:r>
              <a:rPr lang="ru-RU" sz="1200" kern="1200" baseline="30000" dirty="0" smtClean="0">
                <a:solidFill>
                  <a:schemeClr val="tx1"/>
                </a:solidFill>
                <a:effectLst/>
                <a:latin typeface="+mn-lt"/>
                <a:ea typeface="+mn-ea"/>
                <a:cs typeface="+mn-cs"/>
              </a:rPr>
              <a:t>2</a:t>
            </a:r>
            <a:r>
              <a:rPr lang="ru-RU" sz="1200" kern="1200" dirty="0" smtClean="0">
                <a:solidFill>
                  <a:schemeClr val="tx1"/>
                </a:solidFill>
                <a:effectLst/>
                <a:latin typeface="+mn-lt"/>
                <a:ea typeface="+mn-ea"/>
                <a:cs typeface="+mn-cs"/>
              </a:rPr>
              <a:t> И найден в </a:t>
            </a:r>
            <a:r>
              <a:rPr lang="ru-RU" sz="1200" kern="1200" dirty="0" err="1" smtClean="0">
                <a:solidFill>
                  <a:schemeClr val="tx1"/>
                </a:solidFill>
                <a:effectLst/>
                <a:latin typeface="+mn-lt"/>
                <a:ea typeface="+mn-ea"/>
                <a:cs typeface="+mn-cs"/>
              </a:rPr>
              <a:t>Екбатане</a:t>
            </a:r>
            <a:r>
              <a:rPr lang="ru-RU" sz="1200" kern="1200" dirty="0" smtClean="0">
                <a:solidFill>
                  <a:schemeClr val="tx1"/>
                </a:solidFill>
                <a:effectLst/>
                <a:latin typeface="+mn-lt"/>
                <a:ea typeface="+mn-ea"/>
                <a:cs typeface="+mn-cs"/>
              </a:rPr>
              <a:t> во дворце, который в области Мидии, один свиток, и в нем написано так: «Для памяти: </a:t>
            </a:r>
            <a:r>
              <a:rPr lang="ru-RU" sz="1200" kern="1200" baseline="30000" dirty="0" smtClean="0">
                <a:solidFill>
                  <a:schemeClr val="tx1"/>
                </a:solidFill>
                <a:effectLst/>
                <a:latin typeface="+mn-lt"/>
                <a:ea typeface="+mn-ea"/>
                <a:cs typeface="+mn-cs"/>
              </a:rPr>
              <a:t>3</a:t>
            </a:r>
            <a:r>
              <a:rPr lang="ru-RU" sz="1200" kern="1200" dirty="0" smtClean="0">
                <a:solidFill>
                  <a:schemeClr val="tx1"/>
                </a:solidFill>
                <a:effectLst/>
                <a:latin typeface="+mn-lt"/>
                <a:ea typeface="+mn-ea"/>
                <a:cs typeface="+mn-cs"/>
              </a:rPr>
              <a:t> в первый год царя Кира царь Кир дал повеление о доме Божием в Иерусалиме: </a:t>
            </a:r>
            <a:r>
              <a:rPr lang="ru-RU" sz="1200" b="1" kern="1200" dirty="0" smtClean="0">
                <a:solidFill>
                  <a:schemeClr val="tx1"/>
                </a:solidFill>
                <a:effectLst/>
                <a:latin typeface="+mn-lt"/>
                <a:ea typeface="+mn-ea"/>
                <a:cs typeface="+mn-cs"/>
              </a:rPr>
              <a:t>пусть строится дом на том месте, где приносят жертвы</a:t>
            </a:r>
            <a:r>
              <a:rPr lang="ru-RU" sz="1200" kern="1200" dirty="0" smtClean="0">
                <a:solidFill>
                  <a:schemeClr val="tx1"/>
                </a:solidFill>
                <a:effectLst/>
                <a:latin typeface="+mn-lt"/>
                <a:ea typeface="+mn-ea"/>
                <a:cs typeface="+mn-cs"/>
              </a:rPr>
              <a:t>, и пусть будут положены прочные основания для него; вышина его в шестьдесят локтей, ширина его в шестьдесят локтей; </a:t>
            </a:r>
            <a:r>
              <a:rPr lang="ru-RU" sz="1200" kern="1200" baseline="30000" dirty="0" smtClean="0">
                <a:solidFill>
                  <a:schemeClr val="tx1"/>
                </a:solidFill>
                <a:effectLst/>
                <a:latin typeface="+mn-lt"/>
                <a:ea typeface="+mn-ea"/>
                <a:cs typeface="+mn-cs"/>
              </a:rPr>
              <a:t>4</a:t>
            </a:r>
            <a:r>
              <a:rPr lang="ru-RU" sz="1200" kern="1200" dirty="0" smtClean="0">
                <a:solidFill>
                  <a:schemeClr val="tx1"/>
                </a:solidFill>
                <a:effectLst/>
                <a:latin typeface="+mn-lt"/>
                <a:ea typeface="+mn-ea"/>
                <a:cs typeface="+mn-cs"/>
              </a:rPr>
              <a:t> рядов из камней больших три, и ряд из дерева один; издержки же пусть выдаются из царского дома. </a:t>
            </a:r>
            <a:r>
              <a:rPr lang="ru-RU" sz="1200" kern="1200" baseline="30000" dirty="0" smtClean="0">
                <a:solidFill>
                  <a:schemeClr val="tx1"/>
                </a:solidFill>
                <a:effectLst/>
                <a:latin typeface="+mn-lt"/>
                <a:ea typeface="+mn-ea"/>
                <a:cs typeface="+mn-cs"/>
              </a:rPr>
              <a:t>5</a:t>
            </a:r>
            <a:r>
              <a:rPr lang="ru-RU" sz="1200" kern="120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Да и сосуды дома Божия, золотые и серебряные, которые Навуходоносор вынес из храма Иерусалимского и отнес в Вавилон, пусть возвратятся и пойдут в храм</a:t>
            </a:r>
            <a:r>
              <a:rPr lang="ru-RU" sz="1200" kern="120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Иерусалимский, </a:t>
            </a:r>
            <a:r>
              <a:rPr lang="ru-RU" sz="1200" b="1" i="1" kern="1200" dirty="0" smtClean="0">
                <a:solidFill>
                  <a:schemeClr val="tx1"/>
                </a:solidFill>
                <a:effectLst/>
                <a:latin typeface="+mn-lt"/>
                <a:ea typeface="+mn-ea"/>
                <a:cs typeface="+mn-cs"/>
              </a:rPr>
              <a:t>каждый</a:t>
            </a:r>
            <a:r>
              <a:rPr lang="ru-RU" sz="1200" b="1" kern="1200" dirty="0" smtClean="0">
                <a:solidFill>
                  <a:schemeClr val="tx1"/>
                </a:solidFill>
                <a:effectLst/>
                <a:latin typeface="+mn-lt"/>
                <a:ea typeface="+mn-ea"/>
                <a:cs typeface="+mn-cs"/>
              </a:rPr>
              <a:t> на место свое, и помещены будут в доме Божием.»</a:t>
            </a:r>
            <a:endParaRPr lang="x-none"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15</a:t>
            </a:fld>
            <a:endParaRPr lang="en-US"/>
          </a:p>
        </p:txBody>
      </p:sp>
    </p:spTree>
    <p:extLst>
      <p:ext uri="{BB962C8B-B14F-4D97-AF65-F5344CB8AC3E}">
        <p14:creationId xmlns:p14="http://schemas.microsoft.com/office/powerpoint/2010/main" val="2691737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ru-RU" sz="1200" u="sng" kern="1200" dirty="0" smtClean="0">
                <a:solidFill>
                  <a:schemeClr val="tx1"/>
                </a:solidFill>
                <a:effectLst/>
                <a:latin typeface="+mn-lt"/>
                <a:ea typeface="+mn-ea"/>
                <a:cs typeface="+mn-cs"/>
                <a:hlinkClick r:id="rId3"/>
              </a:rPr>
              <a:t>Ездра 6:8</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8</a:t>
            </a:r>
            <a:r>
              <a:rPr lang="ru-RU" sz="1200" kern="1200" dirty="0" smtClean="0">
                <a:solidFill>
                  <a:schemeClr val="tx1"/>
                </a:solidFill>
                <a:effectLst/>
                <a:latin typeface="+mn-lt"/>
                <a:ea typeface="+mn-ea"/>
                <a:cs typeface="+mn-cs"/>
              </a:rPr>
              <a:t> И от меня дается повеление о том, чем вы должны содействовать старейшинам тем Иудейским </a:t>
            </a:r>
            <a:r>
              <a:rPr lang="ru-RU" sz="1200" b="1" kern="1200" dirty="0" smtClean="0">
                <a:solidFill>
                  <a:schemeClr val="tx1"/>
                </a:solidFill>
                <a:effectLst/>
                <a:latin typeface="+mn-lt"/>
                <a:ea typeface="+mn-ea"/>
                <a:cs typeface="+mn-cs"/>
              </a:rPr>
              <a:t>в построении того дома Божия</a:t>
            </a:r>
            <a:r>
              <a:rPr lang="ru-RU" sz="1200" kern="1200" dirty="0" smtClean="0">
                <a:solidFill>
                  <a:schemeClr val="tx1"/>
                </a:solidFill>
                <a:effectLst/>
                <a:latin typeface="+mn-lt"/>
                <a:ea typeface="+mn-ea"/>
                <a:cs typeface="+mn-cs"/>
              </a:rPr>
              <a:t>, и </a:t>
            </a:r>
            <a:r>
              <a:rPr lang="ru-RU" sz="1200" i="1" kern="1200" dirty="0" smtClean="0">
                <a:solidFill>
                  <a:schemeClr val="tx1"/>
                </a:solidFill>
                <a:effectLst/>
                <a:latin typeface="+mn-lt"/>
                <a:ea typeface="+mn-ea"/>
                <a:cs typeface="+mn-cs"/>
              </a:rPr>
              <a:t>именно:</a:t>
            </a:r>
            <a:r>
              <a:rPr lang="ru-RU" sz="1200" kern="1200" baseline="30000" dirty="0" smtClean="0">
                <a:solidFill>
                  <a:schemeClr val="tx1"/>
                </a:solidFill>
                <a:effectLst/>
                <a:latin typeface="+mn-lt"/>
                <a:ea typeface="+mn-ea"/>
                <a:cs typeface="+mn-cs"/>
              </a:rPr>
              <a:t>8</a:t>
            </a:r>
            <a:r>
              <a:rPr lang="ru-RU" sz="1200" kern="120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из имущества царского — </a:t>
            </a:r>
            <a:r>
              <a:rPr lang="ru-RU" sz="1200" b="1" i="1" kern="1200" dirty="0" smtClean="0">
                <a:solidFill>
                  <a:schemeClr val="tx1"/>
                </a:solidFill>
                <a:effectLst/>
                <a:latin typeface="+mn-lt"/>
                <a:ea typeface="+mn-ea"/>
                <a:cs typeface="+mn-cs"/>
              </a:rPr>
              <a:t>из</a:t>
            </a:r>
            <a:r>
              <a:rPr lang="ru-RU" sz="1200" b="1" kern="1200" baseline="30000" dirty="0" smtClean="0">
                <a:solidFill>
                  <a:schemeClr val="tx1"/>
                </a:solidFill>
                <a:effectLst/>
                <a:latin typeface="+mn-lt"/>
                <a:ea typeface="+mn-ea"/>
                <a:cs typeface="+mn-cs"/>
              </a:rPr>
              <a:t>8</a:t>
            </a:r>
            <a:r>
              <a:rPr lang="ru-RU" sz="1200" b="1" kern="1200" dirty="0" smtClean="0">
                <a:solidFill>
                  <a:schemeClr val="tx1"/>
                </a:solidFill>
                <a:effectLst/>
                <a:latin typeface="+mn-lt"/>
                <a:ea typeface="+mn-ea"/>
                <a:cs typeface="+mn-cs"/>
              </a:rPr>
              <a:t> заречной подати </a:t>
            </a:r>
            <a:r>
              <a:rPr lang="ru-RU" sz="1200" kern="1200" dirty="0" smtClean="0">
                <a:solidFill>
                  <a:schemeClr val="tx1"/>
                </a:solidFill>
                <a:effectLst/>
                <a:latin typeface="+mn-lt"/>
                <a:ea typeface="+mn-ea"/>
                <a:cs typeface="+mn-cs"/>
              </a:rPr>
              <a:t>— немедленно берите и давайте тем людям, чтобы работа не останавливалась;»</a:t>
            </a:r>
            <a:endParaRPr lang="x-none"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16</a:t>
            </a:fld>
            <a:endParaRPr lang="en-US"/>
          </a:p>
        </p:txBody>
      </p:sp>
    </p:spTree>
    <p:extLst>
      <p:ext uri="{BB962C8B-B14F-4D97-AF65-F5344CB8AC3E}">
        <p14:creationId xmlns:p14="http://schemas.microsoft.com/office/powerpoint/2010/main" val="3832578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u="sng" kern="1200" dirty="0" smtClean="0">
                <a:solidFill>
                  <a:schemeClr val="tx1"/>
                </a:solidFill>
                <a:effectLst/>
                <a:latin typeface="+mn-lt"/>
                <a:ea typeface="+mn-ea"/>
                <a:cs typeface="+mn-cs"/>
                <a:hlinkClick r:id="rId3"/>
              </a:rPr>
              <a:t>Ездра 6:14-15</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14</a:t>
            </a:r>
            <a:r>
              <a:rPr lang="ru-RU" sz="1200" kern="1200" dirty="0" smtClean="0">
                <a:solidFill>
                  <a:schemeClr val="tx1"/>
                </a:solidFill>
                <a:effectLst/>
                <a:latin typeface="+mn-lt"/>
                <a:ea typeface="+mn-ea"/>
                <a:cs typeface="+mn-cs"/>
              </a:rPr>
              <a:t> И старейшины Иудейские строили и преуспевали, по пророчеству </a:t>
            </a:r>
            <a:r>
              <a:rPr lang="ru-RU" sz="1200" kern="1200" dirty="0" err="1" smtClean="0">
                <a:solidFill>
                  <a:schemeClr val="tx1"/>
                </a:solidFill>
                <a:effectLst/>
                <a:latin typeface="+mn-lt"/>
                <a:ea typeface="+mn-ea"/>
                <a:cs typeface="+mn-cs"/>
              </a:rPr>
              <a:t>Аггея</a:t>
            </a:r>
            <a:r>
              <a:rPr lang="ru-RU" sz="1200" kern="1200" dirty="0" smtClean="0">
                <a:solidFill>
                  <a:schemeClr val="tx1"/>
                </a:solidFill>
                <a:effectLst/>
                <a:latin typeface="+mn-lt"/>
                <a:ea typeface="+mn-ea"/>
                <a:cs typeface="+mn-cs"/>
              </a:rPr>
              <a:t> пророка и </a:t>
            </a:r>
            <a:r>
              <a:rPr lang="ru-RU" sz="1200" kern="1200" dirty="0" err="1" smtClean="0">
                <a:solidFill>
                  <a:schemeClr val="tx1"/>
                </a:solidFill>
                <a:effectLst/>
                <a:latin typeface="+mn-lt"/>
                <a:ea typeface="+mn-ea"/>
                <a:cs typeface="+mn-cs"/>
              </a:rPr>
              <a:t>Захарии</a:t>
            </a:r>
            <a:r>
              <a:rPr lang="ru-RU" sz="1200" kern="1200" dirty="0" smtClean="0">
                <a:solidFill>
                  <a:schemeClr val="tx1"/>
                </a:solidFill>
                <a:effectLst/>
                <a:latin typeface="+mn-lt"/>
                <a:ea typeface="+mn-ea"/>
                <a:cs typeface="+mn-cs"/>
              </a:rPr>
              <a:t>, сына </a:t>
            </a:r>
            <a:r>
              <a:rPr lang="ru-RU" sz="1200" kern="1200" dirty="0" err="1" smtClean="0">
                <a:solidFill>
                  <a:schemeClr val="tx1"/>
                </a:solidFill>
                <a:effectLst/>
                <a:latin typeface="+mn-lt"/>
                <a:ea typeface="+mn-ea"/>
                <a:cs typeface="+mn-cs"/>
              </a:rPr>
              <a:t>Адды</a:t>
            </a:r>
            <a:r>
              <a:rPr lang="ru-RU" sz="1200" kern="120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И построили и окончили, по воле Бога </a:t>
            </a:r>
            <a:r>
              <a:rPr lang="ru-RU" sz="1200" b="1" kern="1200" dirty="0" err="1" smtClean="0">
                <a:solidFill>
                  <a:schemeClr val="tx1"/>
                </a:solidFill>
                <a:effectLst/>
                <a:latin typeface="+mn-lt"/>
                <a:ea typeface="+mn-ea"/>
                <a:cs typeface="+mn-cs"/>
              </a:rPr>
              <a:t>Израилева</a:t>
            </a:r>
            <a:r>
              <a:rPr lang="ru-RU" sz="1200" b="1" kern="1200" dirty="0" smtClean="0">
                <a:solidFill>
                  <a:schemeClr val="tx1"/>
                </a:solidFill>
                <a:effectLst/>
                <a:latin typeface="+mn-lt"/>
                <a:ea typeface="+mn-ea"/>
                <a:cs typeface="+mn-cs"/>
              </a:rPr>
              <a:t> и по воле Кира и Дария и </a:t>
            </a:r>
            <a:r>
              <a:rPr lang="ru-RU" sz="1200" b="1" kern="1200" dirty="0" err="1" smtClean="0">
                <a:solidFill>
                  <a:schemeClr val="tx1"/>
                </a:solidFill>
                <a:effectLst/>
                <a:latin typeface="+mn-lt"/>
                <a:ea typeface="+mn-ea"/>
                <a:cs typeface="+mn-cs"/>
              </a:rPr>
              <a:t>Артаксеркса</a:t>
            </a:r>
            <a:r>
              <a:rPr lang="ru-RU" sz="1200" b="1" kern="1200" dirty="0" smtClean="0">
                <a:solidFill>
                  <a:schemeClr val="tx1"/>
                </a:solidFill>
                <a:effectLst/>
                <a:latin typeface="+mn-lt"/>
                <a:ea typeface="+mn-ea"/>
                <a:cs typeface="+mn-cs"/>
              </a:rPr>
              <a:t>, царей Персидских</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15</a:t>
            </a:r>
            <a:r>
              <a:rPr lang="ru-RU" sz="1200" kern="1200" dirty="0" smtClean="0">
                <a:solidFill>
                  <a:schemeClr val="tx1"/>
                </a:solidFill>
                <a:effectLst/>
                <a:latin typeface="+mn-lt"/>
                <a:ea typeface="+mn-ea"/>
                <a:cs typeface="+mn-cs"/>
              </a:rPr>
              <a:t> И окончен дом сей к третьему дню месяца </a:t>
            </a:r>
            <a:r>
              <a:rPr lang="ru-RU" sz="1200" kern="1200" dirty="0" err="1" smtClean="0">
                <a:solidFill>
                  <a:schemeClr val="tx1"/>
                </a:solidFill>
                <a:effectLst/>
                <a:latin typeface="+mn-lt"/>
                <a:ea typeface="+mn-ea"/>
                <a:cs typeface="+mn-cs"/>
              </a:rPr>
              <a:t>Адара</a:t>
            </a:r>
            <a:r>
              <a:rPr lang="ru-RU" sz="1200" kern="1200" dirty="0" smtClean="0">
                <a:solidFill>
                  <a:schemeClr val="tx1"/>
                </a:solidFill>
                <a:effectLst/>
                <a:latin typeface="+mn-lt"/>
                <a:ea typeface="+mn-ea"/>
                <a:cs typeface="+mn-cs"/>
              </a:rPr>
              <a:t>, в шестой год царствования царя Дария.»</a:t>
            </a:r>
          </a:p>
          <a:p>
            <a:pPr rtl="0"/>
            <a:endParaRPr lang="x-none"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17</a:t>
            </a:fld>
            <a:endParaRPr lang="en-US"/>
          </a:p>
        </p:txBody>
      </p:sp>
    </p:spTree>
    <p:extLst>
      <p:ext uri="{BB962C8B-B14F-4D97-AF65-F5344CB8AC3E}">
        <p14:creationId xmlns:p14="http://schemas.microsoft.com/office/powerpoint/2010/main" val="2344335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ru-RU" sz="1200" u="sng" kern="1200" dirty="0" err="1" smtClean="0">
                <a:solidFill>
                  <a:schemeClr val="tx1"/>
                </a:solidFill>
                <a:effectLst/>
                <a:latin typeface="+mn-lt"/>
                <a:ea typeface="+mn-ea"/>
                <a:cs typeface="+mn-cs"/>
                <a:hlinkClick r:id="rId3"/>
              </a:rPr>
              <a:t>Неемия</a:t>
            </a:r>
            <a:r>
              <a:rPr lang="ru-RU" sz="1200" u="sng" kern="1200" dirty="0" smtClean="0">
                <a:solidFill>
                  <a:schemeClr val="tx1"/>
                </a:solidFill>
                <a:effectLst/>
                <a:latin typeface="+mn-lt"/>
                <a:ea typeface="+mn-ea"/>
                <a:cs typeface="+mn-cs"/>
                <a:hlinkClick r:id="rId3"/>
              </a:rPr>
              <a:t> 2:1-8</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1</a:t>
            </a:r>
            <a:r>
              <a:rPr lang="ru-RU" sz="1200" kern="1200" dirty="0" smtClean="0">
                <a:solidFill>
                  <a:schemeClr val="tx1"/>
                </a:solidFill>
                <a:effectLst/>
                <a:latin typeface="+mn-lt"/>
                <a:ea typeface="+mn-ea"/>
                <a:cs typeface="+mn-cs"/>
              </a:rPr>
              <a:t> В месяце Нисане, в двадцатый год царя </a:t>
            </a:r>
            <a:r>
              <a:rPr lang="ru-RU" sz="1200" kern="1200" dirty="0" err="1" smtClean="0">
                <a:solidFill>
                  <a:schemeClr val="tx1"/>
                </a:solidFill>
                <a:effectLst/>
                <a:latin typeface="+mn-lt"/>
                <a:ea typeface="+mn-ea"/>
                <a:cs typeface="+mn-cs"/>
              </a:rPr>
              <a:t>Артаксеркса</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было</a:t>
            </a:r>
            <a:r>
              <a:rPr lang="ru-RU" sz="1200" kern="1200" dirty="0" smtClean="0">
                <a:solidFill>
                  <a:schemeClr val="tx1"/>
                </a:solidFill>
                <a:effectLst/>
                <a:latin typeface="+mn-lt"/>
                <a:ea typeface="+mn-ea"/>
                <a:cs typeface="+mn-cs"/>
              </a:rPr>
              <a:t> перед ним вино. И я взял вино и подал царю, и, казалось, не был печален перед ним. </a:t>
            </a:r>
            <a:r>
              <a:rPr lang="ru-RU" sz="1200" kern="1200" baseline="30000" dirty="0" smtClean="0">
                <a:solidFill>
                  <a:schemeClr val="tx1"/>
                </a:solidFill>
                <a:effectLst/>
                <a:latin typeface="+mn-lt"/>
                <a:ea typeface="+mn-ea"/>
                <a:cs typeface="+mn-cs"/>
              </a:rPr>
              <a:t>2</a:t>
            </a:r>
            <a:r>
              <a:rPr lang="ru-RU" sz="1200" kern="1200" dirty="0" smtClean="0">
                <a:solidFill>
                  <a:schemeClr val="tx1"/>
                </a:solidFill>
                <a:effectLst/>
                <a:latin typeface="+mn-lt"/>
                <a:ea typeface="+mn-ea"/>
                <a:cs typeface="+mn-cs"/>
              </a:rPr>
              <a:t> Но царь сказал мне: </a:t>
            </a:r>
            <a:r>
              <a:rPr lang="ru-RU" sz="1200" b="1" kern="1200" dirty="0" smtClean="0">
                <a:solidFill>
                  <a:schemeClr val="tx1"/>
                </a:solidFill>
                <a:effectLst/>
                <a:latin typeface="+mn-lt"/>
                <a:ea typeface="+mn-ea"/>
                <a:cs typeface="+mn-cs"/>
              </a:rPr>
              <a:t>отчего лицо у тебя печально; ты не болен, этого нет, а верно, печаль на сердце? </a:t>
            </a:r>
            <a:r>
              <a:rPr lang="ru-RU" sz="1200" kern="1200" dirty="0" smtClean="0">
                <a:solidFill>
                  <a:schemeClr val="tx1"/>
                </a:solidFill>
                <a:effectLst/>
                <a:latin typeface="+mn-lt"/>
                <a:ea typeface="+mn-ea"/>
                <a:cs typeface="+mn-cs"/>
              </a:rPr>
              <a:t>Я сильно испугался </a:t>
            </a:r>
            <a:r>
              <a:rPr lang="ru-RU" sz="1200" kern="1200" baseline="30000" dirty="0" smtClean="0">
                <a:solidFill>
                  <a:schemeClr val="tx1"/>
                </a:solidFill>
                <a:effectLst/>
                <a:latin typeface="+mn-lt"/>
                <a:ea typeface="+mn-ea"/>
                <a:cs typeface="+mn-cs"/>
              </a:rPr>
              <a:t>3</a:t>
            </a:r>
            <a:r>
              <a:rPr lang="ru-RU" sz="1200" kern="1200" dirty="0" smtClean="0">
                <a:solidFill>
                  <a:schemeClr val="tx1"/>
                </a:solidFill>
                <a:effectLst/>
                <a:latin typeface="+mn-lt"/>
                <a:ea typeface="+mn-ea"/>
                <a:cs typeface="+mn-cs"/>
              </a:rPr>
              <a:t> и сказал царю: да живет царь вовеки! Как не быть печальным лицу моему, когда город, дом гробов отцов моих, в запустении, и ворота его сожжены огнем! </a:t>
            </a:r>
            <a:r>
              <a:rPr lang="ru-RU" sz="1200" kern="1200" baseline="30000" dirty="0" smtClean="0">
                <a:solidFill>
                  <a:schemeClr val="tx1"/>
                </a:solidFill>
                <a:effectLst/>
                <a:latin typeface="+mn-lt"/>
                <a:ea typeface="+mn-ea"/>
                <a:cs typeface="+mn-cs"/>
              </a:rPr>
              <a:t>4</a:t>
            </a:r>
            <a:r>
              <a:rPr lang="ru-RU" sz="1200" kern="1200" dirty="0" smtClean="0">
                <a:solidFill>
                  <a:schemeClr val="tx1"/>
                </a:solidFill>
                <a:effectLst/>
                <a:latin typeface="+mn-lt"/>
                <a:ea typeface="+mn-ea"/>
                <a:cs typeface="+mn-cs"/>
              </a:rPr>
              <a:t> И сказал мне царь: </a:t>
            </a:r>
            <a:r>
              <a:rPr lang="ru-RU" sz="1200" b="1" kern="1200" dirty="0" smtClean="0">
                <a:solidFill>
                  <a:schemeClr val="tx1"/>
                </a:solidFill>
                <a:effectLst/>
                <a:latin typeface="+mn-lt"/>
                <a:ea typeface="+mn-ea"/>
                <a:cs typeface="+mn-cs"/>
              </a:rPr>
              <a:t>чего же ты желаешь?</a:t>
            </a:r>
            <a:r>
              <a:rPr lang="ru-RU" sz="1200" kern="1200" dirty="0" smtClean="0">
                <a:solidFill>
                  <a:schemeClr val="tx1"/>
                </a:solidFill>
                <a:effectLst/>
                <a:latin typeface="+mn-lt"/>
                <a:ea typeface="+mn-ea"/>
                <a:cs typeface="+mn-cs"/>
              </a:rPr>
              <a:t> Я помолился Богу небесному </a:t>
            </a:r>
            <a:r>
              <a:rPr lang="ru-RU" sz="1200" kern="1200" baseline="30000" dirty="0" smtClean="0">
                <a:solidFill>
                  <a:schemeClr val="tx1"/>
                </a:solidFill>
                <a:effectLst/>
                <a:latin typeface="+mn-lt"/>
                <a:ea typeface="+mn-ea"/>
                <a:cs typeface="+mn-cs"/>
              </a:rPr>
              <a:t>5</a:t>
            </a:r>
            <a:r>
              <a:rPr lang="ru-RU" sz="1200" kern="1200" dirty="0" smtClean="0">
                <a:solidFill>
                  <a:schemeClr val="tx1"/>
                </a:solidFill>
                <a:effectLst/>
                <a:latin typeface="+mn-lt"/>
                <a:ea typeface="+mn-ea"/>
                <a:cs typeface="+mn-cs"/>
              </a:rPr>
              <a:t> и сказал царю: </a:t>
            </a:r>
            <a:r>
              <a:rPr lang="ru-RU" sz="1200" b="1" kern="1200" dirty="0" smtClean="0">
                <a:solidFill>
                  <a:schemeClr val="tx1"/>
                </a:solidFill>
                <a:effectLst/>
                <a:latin typeface="+mn-lt"/>
                <a:ea typeface="+mn-ea"/>
                <a:cs typeface="+mn-cs"/>
              </a:rPr>
              <a:t>если царю благоугодно, и если в благоволении раб твой пред лицом твоим, то пошли меня в Иудею, в город, </a:t>
            </a:r>
            <a:r>
              <a:rPr lang="ru-RU" sz="1200" b="1" i="1" kern="1200" dirty="0" smtClean="0">
                <a:solidFill>
                  <a:schemeClr val="tx1"/>
                </a:solidFill>
                <a:effectLst/>
                <a:latin typeface="+mn-lt"/>
                <a:ea typeface="+mn-ea"/>
                <a:cs typeface="+mn-cs"/>
              </a:rPr>
              <a:t>где</a:t>
            </a:r>
            <a:r>
              <a:rPr lang="ru-RU" sz="1200" b="1" kern="1200" dirty="0" smtClean="0">
                <a:solidFill>
                  <a:schemeClr val="tx1"/>
                </a:solidFill>
                <a:effectLst/>
                <a:latin typeface="+mn-lt"/>
                <a:ea typeface="+mn-ea"/>
                <a:cs typeface="+mn-cs"/>
              </a:rPr>
              <a:t> гробы отцов моих, чтоб я обстроил его.</a:t>
            </a:r>
            <a:r>
              <a:rPr lang="ru-RU" sz="1200" kern="1200" baseline="30000" dirty="0" smtClean="0">
                <a:solidFill>
                  <a:schemeClr val="tx1"/>
                </a:solidFill>
                <a:effectLst/>
                <a:latin typeface="+mn-lt"/>
                <a:ea typeface="+mn-ea"/>
                <a:cs typeface="+mn-cs"/>
              </a:rPr>
              <a:t>6</a:t>
            </a:r>
            <a:r>
              <a:rPr lang="ru-RU" sz="1200" kern="1200" dirty="0" smtClean="0">
                <a:solidFill>
                  <a:schemeClr val="tx1"/>
                </a:solidFill>
                <a:effectLst/>
                <a:latin typeface="+mn-lt"/>
                <a:ea typeface="+mn-ea"/>
                <a:cs typeface="+mn-cs"/>
              </a:rPr>
              <a:t> И сказал мне царь и царица, которая сидела подле него: сколько времени продлится путь твой, и когда возвратишься</a:t>
            </a:r>
            <a:r>
              <a:rPr lang="ru-RU" sz="1200" b="1" kern="1200" dirty="0" smtClean="0">
                <a:solidFill>
                  <a:schemeClr val="tx1"/>
                </a:solidFill>
                <a:effectLst/>
                <a:latin typeface="+mn-lt"/>
                <a:ea typeface="+mn-ea"/>
                <a:cs typeface="+mn-cs"/>
              </a:rPr>
              <a:t>? И благоугодно было царю послать меня, после того как я назначил время. </a:t>
            </a:r>
            <a:r>
              <a:rPr lang="ru-RU" sz="1200" kern="1200" baseline="30000" dirty="0" smtClean="0">
                <a:solidFill>
                  <a:schemeClr val="tx1"/>
                </a:solidFill>
                <a:effectLst/>
                <a:latin typeface="+mn-lt"/>
                <a:ea typeface="+mn-ea"/>
                <a:cs typeface="+mn-cs"/>
              </a:rPr>
              <a:t>7</a:t>
            </a:r>
            <a:r>
              <a:rPr lang="ru-RU" sz="1200" kern="1200" dirty="0" smtClean="0">
                <a:solidFill>
                  <a:schemeClr val="tx1"/>
                </a:solidFill>
                <a:effectLst/>
                <a:latin typeface="+mn-lt"/>
                <a:ea typeface="+mn-ea"/>
                <a:cs typeface="+mn-cs"/>
              </a:rPr>
              <a:t> И сказал я царю: если царю благоугодно, то дал бы мне письма к заречным </a:t>
            </a:r>
            <a:r>
              <a:rPr lang="ru-RU" sz="1200" kern="1200" dirty="0" err="1" smtClean="0">
                <a:solidFill>
                  <a:schemeClr val="tx1"/>
                </a:solidFill>
                <a:effectLst/>
                <a:latin typeface="+mn-lt"/>
                <a:ea typeface="+mn-ea"/>
                <a:cs typeface="+mn-cs"/>
              </a:rPr>
              <a:t>областеначальникам</a:t>
            </a:r>
            <a:r>
              <a:rPr lang="ru-RU" sz="1200" kern="1200" dirty="0" smtClean="0">
                <a:solidFill>
                  <a:schemeClr val="tx1"/>
                </a:solidFill>
                <a:effectLst/>
                <a:latin typeface="+mn-lt"/>
                <a:ea typeface="+mn-ea"/>
                <a:cs typeface="+mn-cs"/>
              </a:rPr>
              <a:t>, чтоб они давали мне пропуск, доколе я не дойду до Иудеи, </a:t>
            </a:r>
            <a:r>
              <a:rPr lang="ru-RU" sz="1200" kern="1200" baseline="30000" dirty="0" smtClean="0">
                <a:solidFill>
                  <a:schemeClr val="tx1"/>
                </a:solidFill>
                <a:effectLst/>
                <a:latin typeface="+mn-lt"/>
                <a:ea typeface="+mn-ea"/>
                <a:cs typeface="+mn-cs"/>
              </a:rPr>
              <a:t>8</a:t>
            </a:r>
            <a:r>
              <a:rPr lang="ru-RU" sz="1200" kern="1200" dirty="0" smtClean="0">
                <a:solidFill>
                  <a:schemeClr val="tx1"/>
                </a:solidFill>
                <a:effectLst/>
                <a:latin typeface="+mn-lt"/>
                <a:ea typeface="+mn-ea"/>
                <a:cs typeface="+mn-cs"/>
              </a:rPr>
              <a:t> и письмо к </a:t>
            </a:r>
            <a:r>
              <a:rPr lang="ru-RU" sz="1200" kern="1200" dirty="0" err="1" smtClean="0">
                <a:solidFill>
                  <a:schemeClr val="tx1"/>
                </a:solidFill>
                <a:effectLst/>
                <a:latin typeface="+mn-lt"/>
                <a:ea typeface="+mn-ea"/>
                <a:cs typeface="+mn-cs"/>
              </a:rPr>
              <a:t>Асафу</a:t>
            </a:r>
            <a:r>
              <a:rPr lang="ru-RU" sz="1200" kern="1200" dirty="0" smtClean="0">
                <a:solidFill>
                  <a:schemeClr val="tx1"/>
                </a:solidFill>
                <a:effectLst/>
                <a:latin typeface="+mn-lt"/>
                <a:ea typeface="+mn-ea"/>
                <a:cs typeface="+mn-cs"/>
              </a:rPr>
              <a:t>, хранителю царских лесов, чтоб он дал мне дерев для ворот крепости, которая при доме </a:t>
            </a:r>
            <a:r>
              <a:rPr lang="ru-RU" sz="1200" i="1" kern="1200" dirty="0" smtClean="0">
                <a:solidFill>
                  <a:schemeClr val="tx1"/>
                </a:solidFill>
                <a:effectLst/>
                <a:latin typeface="+mn-lt"/>
                <a:ea typeface="+mn-ea"/>
                <a:cs typeface="+mn-cs"/>
              </a:rPr>
              <a:t>Божием</a:t>
            </a:r>
            <a:r>
              <a:rPr lang="ru-RU" sz="1200" kern="1200" dirty="0" smtClean="0">
                <a:solidFill>
                  <a:schemeClr val="tx1"/>
                </a:solidFill>
                <a:effectLst/>
                <a:latin typeface="+mn-lt"/>
                <a:ea typeface="+mn-ea"/>
                <a:cs typeface="+mn-cs"/>
              </a:rPr>
              <a:t>, и для городской стены, и для дома, в котором бы мне жить. И дал мне царь,</a:t>
            </a:r>
            <a:r>
              <a:rPr lang="ru-RU" sz="1200" b="1" kern="1200" dirty="0" smtClean="0">
                <a:solidFill>
                  <a:schemeClr val="tx1"/>
                </a:solidFill>
                <a:effectLst/>
                <a:latin typeface="+mn-lt"/>
                <a:ea typeface="+mn-ea"/>
                <a:cs typeface="+mn-cs"/>
              </a:rPr>
              <a:t> так как </a:t>
            </a:r>
            <a:r>
              <a:rPr lang="ru-RU" sz="1200" b="1" kern="1200" dirty="0" err="1" smtClean="0">
                <a:solidFill>
                  <a:schemeClr val="tx1"/>
                </a:solidFill>
                <a:effectLst/>
                <a:latin typeface="+mn-lt"/>
                <a:ea typeface="+mn-ea"/>
                <a:cs typeface="+mn-cs"/>
              </a:rPr>
              <a:t>благодеющая</a:t>
            </a:r>
            <a:r>
              <a:rPr lang="ru-RU" sz="1200" b="1" kern="1200" dirty="0" smtClean="0">
                <a:solidFill>
                  <a:schemeClr val="tx1"/>
                </a:solidFill>
                <a:effectLst/>
                <a:latin typeface="+mn-lt"/>
                <a:ea typeface="+mn-ea"/>
                <a:cs typeface="+mn-cs"/>
              </a:rPr>
              <a:t> рука Бога моего была надо мною.»</a:t>
            </a:r>
            <a:endParaRPr lang="x-none"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18</a:t>
            </a:fld>
            <a:endParaRPr lang="en-US"/>
          </a:p>
        </p:txBody>
      </p:sp>
    </p:spTree>
    <p:extLst>
      <p:ext uri="{BB962C8B-B14F-4D97-AF65-F5344CB8AC3E}">
        <p14:creationId xmlns:p14="http://schemas.microsoft.com/office/powerpoint/2010/main" val="2797618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ru-RU" sz="1200" b="1" kern="1200" dirty="0" err="1" smtClean="0">
                <a:solidFill>
                  <a:schemeClr val="tx1"/>
                </a:solidFill>
                <a:effectLst/>
                <a:latin typeface="+mn-lt"/>
                <a:ea typeface="+mn-ea"/>
                <a:cs typeface="+mn-cs"/>
              </a:rPr>
              <a:t>Елана</a:t>
            </a:r>
            <a:r>
              <a:rPr lang="ru-RU" sz="1200" b="1" kern="1200" dirty="0" smtClean="0">
                <a:solidFill>
                  <a:schemeClr val="tx1"/>
                </a:solidFill>
                <a:effectLst/>
                <a:latin typeface="+mn-lt"/>
                <a:ea typeface="+mn-ea"/>
                <a:cs typeface="+mn-cs"/>
              </a:rPr>
              <a:t> Уайт, Пророки и Цари [634.1]«</a:t>
            </a:r>
            <a:r>
              <a:rPr lang="ru-RU" sz="1200" kern="1200" dirty="0" err="1" smtClean="0">
                <a:solidFill>
                  <a:schemeClr val="tx1"/>
                </a:solidFill>
                <a:effectLst/>
                <a:latin typeface="+mn-lt"/>
                <a:ea typeface="+mn-ea"/>
                <a:cs typeface="+mn-cs"/>
              </a:rPr>
              <a:t>Неемия</a:t>
            </a:r>
            <a:r>
              <a:rPr lang="ru-RU" sz="1200" kern="1200" dirty="0" smtClean="0">
                <a:solidFill>
                  <a:schemeClr val="tx1"/>
                </a:solidFill>
                <a:effectLst/>
                <a:latin typeface="+mn-lt"/>
                <a:ea typeface="+mn-ea"/>
                <a:cs typeface="+mn-cs"/>
              </a:rPr>
              <a:t> не полагался на случай. Все, в чем он нуждался, он просил у тех, кто в силах был это дать. Господь и сегодня ради истины готов по-прежнему повлиять на сердца тех, кто обладает Его благами. Те, кто трудится для Него, не должны упускать случая воспользоваться помощью, посылаемой Им через определенных людей. Эти дары могут открыть путь для проповеди истины во многих отсталых странах. Возможно, люди, преподносящие эти дары, не верят во Христа и никогда не слышали Его Слова, но тем не менее их дары отвергать нельзя.»</a:t>
            </a:r>
          </a:p>
          <a:p>
            <a:pPr rtl="0"/>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настоящее время Божье дело должно быстро продвигаться вперед, и если Его </a:t>
            </a:r>
            <a:r>
              <a:rPr lang="ru-RU" sz="1200" b="1" kern="1200" dirty="0" smtClean="0">
                <a:solidFill>
                  <a:schemeClr val="tx1"/>
                </a:solidFill>
                <a:effectLst/>
                <a:latin typeface="+mn-lt"/>
                <a:ea typeface="+mn-ea"/>
                <a:cs typeface="+mn-cs"/>
              </a:rPr>
              <a:t>народ откликнется на призыв Господень</a:t>
            </a:r>
            <a:r>
              <a:rPr lang="ru-RU" sz="1200" kern="1200" dirty="0" smtClean="0">
                <a:solidFill>
                  <a:schemeClr val="tx1"/>
                </a:solidFill>
                <a:effectLst/>
                <a:latin typeface="+mn-lt"/>
                <a:ea typeface="+mn-ea"/>
                <a:cs typeface="+mn-cs"/>
              </a:rPr>
              <a:t>, Он расположит владельцев собственности вкладывать средства в Его дело на земле и таким образом сделает возможным его завершение. “Вера же есть осуществление ожидаемого и уверенность в невидимом” (Евреям 11:1). Вера в Слово Божье сделает Его народ обладателем такой собственности, </a:t>
            </a:r>
            <a:r>
              <a:rPr lang="ru-RU" sz="1200" b="1" kern="1200" dirty="0" smtClean="0">
                <a:solidFill>
                  <a:schemeClr val="tx1"/>
                </a:solidFill>
                <a:effectLst/>
                <a:latin typeface="+mn-lt"/>
                <a:ea typeface="+mn-ea"/>
                <a:cs typeface="+mn-cs"/>
              </a:rPr>
              <a:t>которая позволит ему трудиться в больших городах, ожидающих услышать весть истины</a:t>
            </a:r>
            <a:r>
              <a:rPr lang="ru-RU" sz="1200" kern="1200" dirty="0" smtClean="0">
                <a:solidFill>
                  <a:schemeClr val="tx1"/>
                </a:solidFill>
                <a:effectLst/>
                <a:latin typeface="+mn-lt"/>
                <a:ea typeface="+mn-ea"/>
                <a:cs typeface="+mn-cs"/>
              </a:rPr>
              <a:t>.»</a:t>
            </a:r>
            <a:r>
              <a:rPr lang="ru-RU" sz="1200" b="1" kern="1200" dirty="0" smtClean="0">
                <a:solidFill>
                  <a:schemeClr val="tx1"/>
                </a:solidFill>
                <a:effectLst/>
                <a:latin typeface="+mn-lt"/>
                <a:ea typeface="+mn-ea"/>
                <a:cs typeface="+mn-cs"/>
              </a:rPr>
              <a:t>  Елена Уайт, Свидетельство для церкви т9 [272.2] </a:t>
            </a:r>
            <a:endParaRPr lang="ru-RU"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pPr rtl="0"/>
            <a:endParaRPr lang="en-US" dirty="0"/>
          </a:p>
          <a:p>
            <a:r>
              <a:rPr lang="en-US" b="0" i="0" u="none" strike="noStrike" baseline="0" dirty="0"/>
              <a:t> </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19</a:t>
            </a:fld>
            <a:endParaRPr lang="en-US"/>
          </a:p>
        </p:txBody>
      </p:sp>
    </p:spTree>
    <p:extLst>
      <p:ext uri="{BB962C8B-B14F-4D97-AF65-F5344CB8AC3E}">
        <p14:creationId xmlns:p14="http://schemas.microsoft.com/office/powerpoint/2010/main" val="1524885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ru-RU" sz="1200" b="0" i="0" u="none" strike="noStrike" kern="1200" baseline="0" dirty="0" smtClean="0">
                <a:solidFill>
                  <a:schemeClr val="tx1"/>
                </a:solidFill>
                <a:latin typeface="+mn-lt"/>
                <a:ea typeface="+mn-ea"/>
                <a:cs typeface="+mn-cs"/>
              </a:rPr>
              <a:t>Запланированный дар </a:t>
            </a:r>
            <a:r>
              <a:rPr lang="ru-RU" sz="1200" b="0" i="0" u="none" strike="noStrike" kern="1200" baseline="0" dirty="0" err="1" smtClean="0">
                <a:solidFill>
                  <a:schemeClr val="tx1"/>
                </a:solidFill>
                <a:latin typeface="+mn-lt"/>
                <a:ea typeface="+mn-ea"/>
                <a:cs typeface="+mn-cs"/>
              </a:rPr>
              <a:t>Артаксеркса</a:t>
            </a:r>
            <a:r>
              <a:rPr lang="ru-RU" sz="1200" b="0" i="0" u="none" strike="noStrike" kern="1200" baseline="0" dirty="0" smtClean="0">
                <a:solidFill>
                  <a:schemeClr val="tx1"/>
                </a:solidFill>
                <a:latin typeface="+mn-lt"/>
                <a:ea typeface="+mn-ea"/>
                <a:cs typeface="+mn-cs"/>
              </a:rPr>
              <a:t> был использован Писанием, чтобы точно определить начало 70-недельного пророчества Даниила 9.</a:t>
            </a:r>
          </a:p>
          <a:p>
            <a:pPr rtl="0"/>
            <a:endParaRPr lang="ru-RU" sz="1200" b="0" i="0" u="none" strike="noStrike" kern="1200" baseline="0" dirty="0" smtClean="0">
              <a:solidFill>
                <a:schemeClr val="tx1"/>
              </a:solidFill>
              <a:latin typeface="+mn-lt"/>
              <a:ea typeface="+mn-ea"/>
              <a:cs typeface="+mn-cs"/>
            </a:endParaRPr>
          </a:p>
          <a:p>
            <a:pPr rtl="0"/>
            <a:r>
              <a:rPr lang="ru-RU" sz="1200" u="sng" kern="1200" dirty="0" smtClean="0">
                <a:solidFill>
                  <a:schemeClr val="tx1"/>
                </a:solidFill>
                <a:effectLst/>
                <a:latin typeface="+mn-lt"/>
                <a:ea typeface="+mn-ea"/>
                <a:cs typeface="+mn-cs"/>
                <a:hlinkClick r:id="rId3"/>
              </a:rPr>
              <a:t>Даниил 9:24-27</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24</a:t>
            </a:r>
            <a:r>
              <a:rPr lang="ru-RU" sz="1200" kern="1200" dirty="0" smtClean="0">
                <a:solidFill>
                  <a:schemeClr val="tx1"/>
                </a:solidFill>
                <a:effectLst/>
                <a:latin typeface="+mn-lt"/>
                <a:ea typeface="+mn-ea"/>
                <a:cs typeface="+mn-cs"/>
              </a:rPr>
              <a:t> Семьдесят </a:t>
            </a:r>
            <a:r>
              <a:rPr lang="ru-RU" sz="1200" kern="1200" dirty="0" err="1" smtClean="0">
                <a:solidFill>
                  <a:schemeClr val="tx1"/>
                </a:solidFill>
                <a:effectLst/>
                <a:latin typeface="+mn-lt"/>
                <a:ea typeface="+mn-ea"/>
                <a:cs typeface="+mn-cs"/>
              </a:rPr>
              <a:t>седмин</a:t>
            </a:r>
            <a:r>
              <a:rPr lang="ru-RU" sz="1200" kern="1200" dirty="0" smtClean="0">
                <a:solidFill>
                  <a:schemeClr val="tx1"/>
                </a:solidFill>
                <a:effectLst/>
                <a:latin typeface="+mn-lt"/>
                <a:ea typeface="+mn-ea"/>
                <a:cs typeface="+mn-cs"/>
              </a:rPr>
              <a:t> определены для народа твоего и святого города твоего, чтобы покрыто было преступление, запечатаны были грехи и заглажены беззакония, и чтобы приведена была правда вечная, и запечатаны были видение и пророк, и помазан был Святой святых. </a:t>
            </a:r>
            <a:r>
              <a:rPr lang="ru-RU" sz="1200" kern="1200" baseline="30000" dirty="0" smtClean="0">
                <a:solidFill>
                  <a:schemeClr val="tx1"/>
                </a:solidFill>
                <a:effectLst/>
                <a:latin typeface="+mn-lt"/>
                <a:ea typeface="+mn-ea"/>
                <a:cs typeface="+mn-cs"/>
              </a:rPr>
              <a:t>25</a:t>
            </a:r>
            <a:r>
              <a:rPr lang="ru-RU" sz="1200" kern="1200" dirty="0" smtClean="0">
                <a:solidFill>
                  <a:schemeClr val="tx1"/>
                </a:solidFill>
                <a:effectLst/>
                <a:latin typeface="+mn-lt"/>
                <a:ea typeface="+mn-ea"/>
                <a:cs typeface="+mn-cs"/>
              </a:rPr>
              <a:t> Итак, знай и разумей: с того времени, как выйдет повеление о восстановлении Иерусалима, до Христа Владыки семь </a:t>
            </a:r>
            <a:r>
              <a:rPr lang="ru-RU" sz="1200" kern="1200" dirty="0" err="1" smtClean="0">
                <a:solidFill>
                  <a:schemeClr val="tx1"/>
                </a:solidFill>
                <a:effectLst/>
                <a:latin typeface="+mn-lt"/>
                <a:ea typeface="+mn-ea"/>
                <a:cs typeface="+mn-cs"/>
              </a:rPr>
              <a:t>седмин</a:t>
            </a:r>
            <a:r>
              <a:rPr lang="ru-RU" sz="1200" kern="1200" dirty="0" smtClean="0">
                <a:solidFill>
                  <a:schemeClr val="tx1"/>
                </a:solidFill>
                <a:effectLst/>
                <a:latin typeface="+mn-lt"/>
                <a:ea typeface="+mn-ea"/>
                <a:cs typeface="+mn-cs"/>
              </a:rPr>
              <a:t> и шестьдесят две </a:t>
            </a:r>
            <a:r>
              <a:rPr lang="ru-RU" sz="1200" kern="1200" dirty="0" err="1" smtClean="0">
                <a:solidFill>
                  <a:schemeClr val="tx1"/>
                </a:solidFill>
                <a:effectLst/>
                <a:latin typeface="+mn-lt"/>
                <a:ea typeface="+mn-ea"/>
                <a:cs typeface="+mn-cs"/>
              </a:rPr>
              <a:t>седмины</a:t>
            </a:r>
            <a:r>
              <a:rPr lang="ru-RU" sz="1200" kern="1200" dirty="0" smtClean="0">
                <a:solidFill>
                  <a:schemeClr val="tx1"/>
                </a:solidFill>
                <a:effectLst/>
                <a:latin typeface="+mn-lt"/>
                <a:ea typeface="+mn-ea"/>
                <a:cs typeface="+mn-cs"/>
              </a:rPr>
              <a:t>; и возвратится </a:t>
            </a:r>
            <a:r>
              <a:rPr lang="ru-RU" sz="1200" i="1" kern="1200" dirty="0" smtClean="0">
                <a:solidFill>
                  <a:schemeClr val="tx1"/>
                </a:solidFill>
                <a:effectLst/>
                <a:latin typeface="+mn-lt"/>
                <a:ea typeface="+mn-ea"/>
                <a:cs typeface="+mn-cs"/>
              </a:rPr>
              <a:t>народ</a:t>
            </a:r>
            <a:r>
              <a:rPr lang="ru-RU" sz="1200" kern="1200" dirty="0" smtClean="0">
                <a:solidFill>
                  <a:schemeClr val="tx1"/>
                </a:solidFill>
                <a:effectLst/>
                <a:latin typeface="+mn-lt"/>
                <a:ea typeface="+mn-ea"/>
                <a:cs typeface="+mn-cs"/>
              </a:rPr>
              <a:t>, и обстроятся улицы и стены, но в трудные времена. </a:t>
            </a:r>
            <a:r>
              <a:rPr lang="ru-RU" sz="1200" kern="1200" baseline="30000" dirty="0" smtClean="0">
                <a:solidFill>
                  <a:schemeClr val="tx1"/>
                </a:solidFill>
                <a:effectLst/>
                <a:latin typeface="+mn-lt"/>
                <a:ea typeface="+mn-ea"/>
                <a:cs typeface="+mn-cs"/>
              </a:rPr>
              <a:t>26</a:t>
            </a:r>
            <a:r>
              <a:rPr lang="ru-RU" sz="1200" kern="1200" dirty="0" smtClean="0">
                <a:solidFill>
                  <a:schemeClr val="tx1"/>
                </a:solidFill>
                <a:effectLst/>
                <a:latin typeface="+mn-lt"/>
                <a:ea typeface="+mn-ea"/>
                <a:cs typeface="+mn-cs"/>
              </a:rPr>
              <a:t> И по истечении шестидесяти двух </a:t>
            </a:r>
            <a:r>
              <a:rPr lang="ru-RU" sz="1200" kern="1200" dirty="0" err="1" smtClean="0">
                <a:solidFill>
                  <a:schemeClr val="tx1"/>
                </a:solidFill>
                <a:effectLst/>
                <a:latin typeface="+mn-lt"/>
                <a:ea typeface="+mn-ea"/>
                <a:cs typeface="+mn-cs"/>
              </a:rPr>
              <a:t>седмин</a:t>
            </a:r>
            <a:r>
              <a:rPr lang="ru-RU" sz="1200" kern="1200" dirty="0" smtClean="0">
                <a:solidFill>
                  <a:schemeClr val="tx1"/>
                </a:solidFill>
                <a:effectLst/>
                <a:latin typeface="+mn-lt"/>
                <a:ea typeface="+mn-ea"/>
                <a:cs typeface="+mn-cs"/>
              </a:rPr>
              <a:t> предан будет смерти Христос, и не будет; а город и святилище разрушены будут народом вождя, который придет, и конец его будет как от наводнения, и до конца войны будут опустошения. </a:t>
            </a:r>
            <a:r>
              <a:rPr lang="ru-RU" sz="1200" kern="1200" baseline="30000" dirty="0" smtClean="0">
                <a:solidFill>
                  <a:schemeClr val="tx1"/>
                </a:solidFill>
                <a:effectLst/>
                <a:latin typeface="+mn-lt"/>
                <a:ea typeface="+mn-ea"/>
                <a:cs typeface="+mn-cs"/>
              </a:rPr>
              <a:t>27</a:t>
            </a:r>
            <a:r>
              <a:rPr lang="ru-RU" sz="1200" kern="1200" dirty="0" smtClean="0">
                <a:solidFill>
                  <a:schemeClr val="tx1"/>
                </a:solidFill>
                <a:effectLst/>
                <a:latin typeface="+mn-lt"/>
                <a:ea typeface="+mn-ea"/>
                <a:cs typeface="+mn-cs"/>
              </a:rPr>
              <a:t> И утвердит завет для многих одна </a:t>
            </a:r>
            <a:r>
              <a:rPr lang="ru-RU" sz="1200" kern="1200" dirty="0" err="1" smtClean="0">
                <a:solidFill>
                  <a:schemeClr val="tx1"/>
                </a:solidFill>
                <a:effectLst/>
                <a:latin typeface="+mn-lt"/>
                <a:ea typeface="+mn-ea"/>
                <a:cs typeface="+mn-cs"/>
              </a:rPr>
              <a:t>седмина</a:t>
            </a:r>
            <a:r>
              <a:rPr lang="ru-RU" sz="1200" kern="1200" dirty="0" smtClean="0">
                <a:solidFill>
                  <a:schemeClr val="tx1"/>
                </a:solidFill>
                <a:effectLst/>
                <a:latin typeface="+mn-lt"/>
                <a:ea typeface="+mn-ea"/>
                <a:cs typeface="+mn-cs"/>
              </a:rPr>
              <a:t>, а в половине </a:t>
            </a:r>
            <a:r>
              <a:rPr lang="ru-RU" sz="1200" kern="1200" dirty="0" err="1" smtClean="0">
                <a:solidFill>
                  <a:schemeClr val="tx1"/>
                </a:solidFill>
                <a:effectLst/>
                <a:latin typeface="+mn-lt"/>
                <a:ea typeface="+mn-ea"/>
                <a:cs typeface="+mn-cs"/>
              </a:rPr>
              <a:t>седмины</a:t>
            </a:r>
            <a:r>
              <a:rPr lang="ru-RU" sz="1200" kern="1200" dirty="0" smtClean="0">
                <a:solidFill>
                  <a:schemeClr val="tx1"/>
                </a:solidFill>
                <a:effectLst/>
                <a:latin typeface="+mn-lt"/>
                <a:ea typeface="+mn-ea"/>
                <a:cs typeface="+mn-cs"/>
              </a:rPr>
              <a:t> прекратится жертва и приношение, и на крыле </a:t>
            </a:r>
            <a:r>
              <a:rPr lang="ru-RU" sz="1200" i="1" kern="1200" dirty="0" smtClean="0">
                <a:solidFill>
                  <a:schemeClr val="tx1"/>
                </a:solidFill>
                <a:effectLst/>
                <a:latin typeface="+mn-lt"/>
                <a:ea typeface="+mn-ea"/>
                <a:cs typeface="+mn-cs"/>
              </a:rPr>
              <a:t>святилища</a:t>
            </a:r>
            <a:r>
              <a:rPr lang="ru-RU" sz="1200" kern="1200" dirty="0" smtClean="0">
                <a:solidFill>
                  <a:schemeClr val="tx1"/>
                </a:solidFill>
                <a:effectLst/>
                <a:latin typeface="+mn-lt"/>
                <a:ea typeface="+mn-ea"/>
                <a:cs typeface="+mn-cs"/>
              </a:rPr>
              <a:t> будет мерзость запустения, и окончательная предопределенная гибель постигнет опустошителя».</a:t>
            </a:r>
            <a:endParaRPr lang="x-none"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D0559FE-92DA-4CF7-8B46-B9E8FCBD1135}" type="slidenum">
              <a:rPr lang="en-US" smtClean="0"/>
              <a:t>20</a:t>
            </a:fld>
            <a:endParaRPr lang="en-US"/>
          </a:p>
        </p:txBody>
      </p:sp>
    </p:spTree>
    <p:extLst>
      <p:ext uri="{BB962C8B-B14F-4D97-AF65-F5344CB8AC3E}">
        <p14:creationId xmlns:p14="http://schemas.microsoft.com/office/powerpoint/2010/main" val="4258664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0" i="0" kern="1200" dirty="0" smtClean="0">
                <a:solidFill>
                  <a:schemeClr val="tx1"/>
                </a:solidFill>
                <a:effectLst/>
                <a:latin typeface="+mn-lt"/>
                <a:ea typeface="+mn-ea"/>
                <a:cs typeface="+mn-cs"/>
              </a:rPr>
              <a:t>Некоторые презентации разрабатываются в соответствии или совместно с другой организацией, но информация или мнения юридически не представляют их. В таких случаях важно добавить отказ от выраженных мнений, чтобы обеспечить дистанцию между докладчиком и любыми связанными с ним организациями.</a:t>
            </a:r>
          </a:p>
          <a:p>
            <a:r>
              <a:rPr lang="ru-RU" sz="1200" b="0" i="0" kern="1200" dirty="0" smtClean="0">
                <a:solidFill>
                  <a:schemeClr val="tx1"/>
                </a:solidFill>
                <a:effectLst/>
                <a:latin typeface="+mn-lt"/>
                <a:ea typeface="+mn-ea"/>
                <a:cs typeface="+mn-cs"/>
              </a:rPr>
              <a:t>Вот пример: Вы работаете в медиа-организации, и вас пригласили рассказать в университете о вашем опыте работы с новыми медиа. Вас пригласили, зная о вашей принадлежности, но вы не приглашены представлять свою </a:t>
            </a:r>
            <a:r>
              <a:rPr lang="ru-RU" sz="1200" b="0" i="0" kern="1200" dirty="0" err="1" smtClean="0">
                <a:solidFill>
                  <a:schemeClr val="tx1"/>
                </a:solidFill>
                <a:effectLst/>
                <a:latin typeface="+mn-lt"/>
                <a:ea typeface="+mn-ea"/>
                <a:cs typeface="+mn-cs"/>
              </a:rPr>
              <a:t>организацию.Если</a:t>
            </a:r>
            <a:r>
              <a:rPr lang="ru-RU" sz="1200" b="0" i="0" kern="1200" dirty="0" smtClean="0">
                <a:solidFill>
                  <a:schemeClr val="tx1"/>
                </a:solidFill>
                <a:effectLst/>
                <a:latin typeface="+mn-lt"/>
                <a:ea typeface="+mn-ea"/>
                <a:cs typeface="+mn-cs"/>
              </a:rPr>
              <a:t> бы вы официально представляли своего работодателя, ваша презентация, скорее всего, соответствовала бы правилам компании. Но поскольку это не так, у вас значительно больше свободы для самовыражения. Добавление заявления об отказе от ответственности информирует вашу аудиторию о том, что выраженные взгляды являются вашими собственными и не отражают вашего работодателя. Отказ от ответственности устраняет любую двусмысленность в отношении предоставляемой вами информации и может даже защитить вашу работу в случае, если вы скажете что-то, что не соответствует сообщениям вашей организации в средствах массовой информации. </a:t>
            </a:r>
            <a:r>
              <a:rPr lang="ru-RU" sz="1200" b="0" i="0" kern="1200" dirty="0" err="1" smtClean="0">
                <a:solidFill>
                  <a:schemeClr val="tx1"/>
                </a:solidFill>
                <a:effectLst/>
                <a:latin typeface="+mn-lt"/>
                <a:ea typeface="+mn-ea"/>
                <a:cs typeface="+mn-cs"/>
              </a:rPr>
              <a:t>Novartis</a:t>
            </a:r>
            <a:r>
              <a:rPr lang="ru-RU" sz="1200" b="0" i="0" kern="1200" dirty="0" smtClean="0">
                <a:solidFill>
                  <a:schemeClr val="tx1"/>
                </a:solidFill>
                <a:effectLst/>
                <a:latin typeface="+mn-lt"/>
                <a:ea typeface="+mn-ea"/>
                <a:cs typeface="+mn-cs"/>
              </a:rPr>
              <a:t> добавила это заявление об отказе от ответственности в презентацию, загруженную на ее веб-сайт: Эти заявления об отказе от ответственности, как правило, очень короткие и содержат шаблонный стандартный язык, как показано в примере выше.</a:t>
            </a:r>
            <a:endParaRPr lang="en-US" dirty="0"/>
          </a:p>
        </p:txBody>
      </p:sp>
      <p:sp>
        <p:nvSpPr>
          <p:cNvPr id="4" name="Slide Number Placeholder 3"/>
          <p:cNvSpPr>
            <a:spLocks noGrp="1"/>
          </p:cNvSpPr>
          <p:nvPr>
            <p:ph type="sldNum" sz="quarter" idx="5"/>
          </p:nvPr>
        </p:nvSpPr>
        <p:spPr/>
        <p:txBody>
          <a:bodyPr/>
          <a:lstStyle/>
          <a:p>
            <a:fld id="{9D0559FE-92DA-4CF7-8B46-B9E8FCBD1135}" type="slidenum">
              <a:rPr lang="en-US" smtClean="0"/>
              <a:t>3</a:t>
            </a:fld>
            <a:endParaRPr lang="en-US"/>
          </a:p>
        </p:txBody>
      </p:sp>
    </p:spTree>
    <p:extLst>
      <p:ext uri="{BB962C8B-B14F-4D97-AF65-F5344CB8AC3E}">
        <p14:creationId xmlns:p14="http://schemas.microsoft.com/office/powerpoint/2010/main" val="1874071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b="1" dirty="0" smtClean="0"/>
              <a:t>Елена Уайт говорит, что мы должны извлечь уроки из прошлого, как Бог вел нас, чтобы указать нам, как мы должны двигаться вперед в будущем.</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ru-RU" baseline="0" dirty="0" err="1" smtClean="0"/>
              <a:t>Сесил</a:t>
            </a:r>
            <a:r>
              <a:rPr lang="ru-RU" baseline="0" dirty="0" smtClean="0"/>
              <a:t> </a:t>
            </a:r>
            <a:r>
              <a:rPr lang="ru-RU" baseline="0" dirty="0" err="1" smtClean="0"/>
              <a:t>Родс</a:t>
            </a:r>
            <a:r>
              <a:rPr lang="ru-RU" baseline="0" dirty="0" smtClean="0"/>
              <a:t>, губернатор Капской колонии и генеральный директор Британской южноафриканской компании.</a:t>
            </a:r>
          </a:p>
          <a:p>
            <a:r>
              <a:rPr lang="ru-RU" baseline="0" dirty="0" smtClean="0"/>
              <a:t>У Божьей работы на земле по-прежнему много потребностей, и у Бога есть много способов восполнить эти нужды. Эта первая история произошла в Южной Африке в 1893 году.</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21</a:t>
            </a:fld>
            <a:endParaRPr lang="en-US"/>
          </a:p>
        </p:txBody>
      </p:sp>
    </p:spTree>
    <p:extLst>
      <p:ext uri="{BB962C8B-B14F-4D97-AF65-F5344CB8AC3E}">
        <p14:creationId xmlns:p14="http://schemas.microsoft.com/office/powerpoint/2010/main" val="2215615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В 1893 г. старейшина А. Т. Робинсон, лидер АСД в Южной Африке, пожелал получить землю </a:t>
            </a:r>
            <a:r>
              <a:rPr lang="ru-RU" b="1" dirty="0" smtClean="0"/>
              <a:t>для миссии среди коренных народов. </a:t>
            </a:r>
            <a:r>
              <a:rPr lang="ru-RU" baseline="0" dirty="0" smtClean="0"/>
              <a:t>Старейшина Робинсон договорился об интервью с </a:t>
            </a:r>
            <a:r>
              <a:rPr lang="ru-RU" baseline="0" dirty="0" err="1" smtClean="0"/>
              <a:t>Сесилом</a:t>
            </a:r>
            <a:r>
              <a:rPr lang="ru-RU" baseline="0" dirty="0" smtClean="0"/>
              <a:t> </a:t>
            </a:r>
            <a:r>
              <a:rPr lang="ru-RU" baseline="0" dirty="0" err="1" smtClean="0"/>
              <a:t>Родсом</a:t>
            </a:r>
            <a:r>
              <a:rPr lang="ru-RU" baseline="0" dirty="0" smtClean="0"/>
              <a:t>, </a:t>
            </a:r>
            <a:r>
              <a:rPr lang="ru-RU" b="1" baseline="0" dirty="0" smtClean="0"/>
              <a:t>премьер-министром Капской колонии и главой Британской южноафриканской компании.</a:t>
            </a:r>
            <a:r>
              <a:rPr lang="ru-RU" baseline="0" dirty="0" smtClean="0"/>
              <a:t> </a:t>
            </a:r>
            <a:r>
              <a:rPr lang="ru-RU" baseline="0" dirty="0" err="1" smtClean="0"/>
              <a:t>Роудс</a:t>
            </a:r>
            <a:r>
              <a:rPr lang="ru-RU" baseline="0" dirty="0" smtClean="0"/>
              <a:t>, особенно довольный представленным планом, вручил старейшине Робинсону запечатанное письмо на имя секретаря компании д-ра Джемисона для доставки в Булавайо (сейчас в Зимбабве). Старейшина Робинсон и другие руководители отправились в Булавайо, ожидая, что это рекомендательное письмо позволит им купить землю для миссии.</a:t>
            </a:r>
            <a:endParaRPr lang="en-US" baseline="0" dirty="0"/>
          </a:p>
          <a:p>
            <a:r>
              <a:rPr lang="ru-RU" baseline="0" dirty="0" smtClean="0"/>
              <a:t>Доктор Джемисон, прочитав письмо, сообщил старейшине Робинсону, что </a:t>
            </a:r>
            <a:r>
              <a:rPr lang="ru-RU" baseline="0" dirty="0" err="1" smtClean="0"/>
              <a:t>Родс</a:t>
            </a:r>
            <a:r>
              <a:rPr lang="ru-RU" baseline="0" dirty="0" smtClean="0"/>
              <a:t> приказал ему ДАТЬ им всю землю, которую они хотели. Был выбран участок площадью двенадцать тысяч (12 000) акров, который стал местом миссии </a:t>
            </a:r>
            <a:r>
              <a:rPr lang="ru-RU" baseline="0" dirty="0" err="1" smtClean="0"/>
              <a:t>Солуси</a:t>
            </a:r>
            <a:r>
              <a:rPr lang="ru-RU" baseline="0" dirty="0" smtClean="0"/>
              <a:t>. Сейчас Университет </a:t>
            </a:r>
            <a:r>
              <a:rPr lang="ru-RU" baseline="0" dirty="0" err="1" smtClean="0"/>
              <a:t>Солуси</a:t>
            </a:r>
            <a:r>
              <a:rPr lang="ru-RU" baseline="0" dirty="0" smtClean="0"/>
              <a:t>. Это была первая миссия среди нехристианских народов.</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22</a:t>
            </a:fld>
            <a:endParaRPr lang="en-US"/>
          </a:p>
        </p:txBody>
      </p:sp>
    </p:spTree>
    <p:extLst>
      <p:ext uri="{BB962C8B-B14F-4D97-AF65-F5344CB8AC3E}">
        <p14:creationId xmlns:p14="http://schemas.microsoft.com/office/powerpoint/2010/main" val="4206398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«Когда об этом даре узнали руководящие братья в </a:t>
            </a:r>
            <a:r>
              <a:rPr lang="ru-RU" sz="1200" kern="1200" dirty="0" err="1" smtClean="0">
                <a:solidFill>
                  <a:schemeClr val="tx1"/>
                </a:solidFill>
                <a:effectLst/>
                <a:latin typeface="+mn-lt"/>
                <a:ea typeface="+mn-ea"/>
                <a:cs typeface="+mn-cs"/>
              </a:rPr>
              <a:t>Батл_Крике</a:t>
            </a:r>
            <a:r>
              <a:rPr lang="ru-RU" sz="1200" kern="1200" dirty="0" smtClean="0">
                <a:solidFill>
                  <a:schemeClr val="tx1"/>
                </a:solidFill>
                <a:effectLst/>
                <a:latin typeface="+mn-lt"/>
                <a:ea typeface="+mn-ea"/>
                <a:cs typeface="+mn-cs"/>
              </a:rPr>
              <a:t>, он вызвал у них большую озабоченность. Они боялись, что принятие такого дара было нарушением принципа отделения Церкви от государства. Когда сессия Генеральной конференции 1895 года рассмотрела этот вопрос, была принята следующая резолюция: </a:t>
            </a:r>
            <a:br>
              <a:rPr lang="ru-RU" sz="1200" kern="1200" dirty="0" smtClean="0">
                <a:solidFill>
                  <a:schemeClr val="tx1"/>
                </a:solidFill>
                <a:effectLst/>
                <a:latin typeface="+mn-lt"/>
                <a:ea typeface="+mn-ea"/>
                <a:cs typeface="+mn-cs"/>
              </a:rPr>
            </a:br>
            <a:r>
              <a:rPr lang="ru-RU" sz="1200" kern="1200" dirty="0" smtClean="0">
                <a:solidFill>
                  <a:schemeClr val="tx1"/>
                </a:solidFill>
                <a:effectLst/>
                <a:latin typeface="+mn-lt"/>
                <a:ea typeface="+mn-ea"/>
                <a:cs typeface="+mn-cs"/>
              </a:rPr>
              <a:t>“Как Церковь мы не должны ни просить, ни принимать ни от какого гражданского правительства, главы, правителя или компании, находящейся под покровительством высшей, местной или другой власти, никакого дара, пожертвования, льготы, дотации, ни земли, ни денег, ни кредита, ни особых преимуществ или других ценностей, к которым мы не могли бы приобщиться вместе с другими людьми, если бы не был сделан акцент на наше религиозное исповедание или религиозное служение”.»</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Затем последовала другая резолюция: “В соответствии с этой резолюцией Ассоциации Генеральной конференции дано указание заплатить соответствующую сумму за все правительственные земли, которые можно приобрести в Африке или где-либо еще” (Бюллетень Генеральной Конференции, 21 февраля 1895 г.).</a:t>
            </a:r>
          </a:p>
          <a:p>
            <a:r>
              <a:rPr lang="ru-RU" sz="1200" kern="1200" dirty="0" smtClean="0">
                <a:solidFill>
                  <a:schemeClr val="tx1"/>
                </a:solidFill>
                <a:effectLst/>
                <a:latin typeface="+mn-lt"/>
                <a:ea typeface="+mn-ea"/>
                <a:cs typeface="+mn-cs"/>
              </a:rPr>
              <a:t>Совет иностранной миссии ратифицировал эту резолюцию, записав: “Земли, полученные от правительства, должны быть выкуплены, а не приняты в дар”. Однако, прежде чем эта резолюция была претворена в жизнь, 30 января 1895 г.»</a:t>
            </a:r>
            <a:r>
              <a:rPr lang="ru-RU" sz="1200" kern="1200" baseline="0" dirty="0" smtClean="0">
                <a:solidFill>
                  <a:schemeClr val="tx1"/>
                </a:solidFill>
                <a:effectLst/>
                <a:latin typeface="+mn-lt"/>
                <a:ea typeface="+mn-ea"/>
                <a:cs typeface="+mn-cs"/>
              </a:rPr>
              <a:t> </a:t>
            </a:r>
            <a:br>
              <a:rPr lang="ru-RU" sz="1200" kern="1200" baseline="0" dirty="0" smtClean="0">
                <a:solidFill>
                  <a:schemeClr val="tx1"/>
                </a:solidFill>
                <a:effectLst/>
                <a:latin typeface="+mn-lt"/>
                <a:ea typeface="+mn-ea"/>
                <a:cs typeface="+mn-cs"/>
              </a:rPr>
            </a:br>
            <a:r>
              <a:rPr lang="ru-RU" sz="1200" b="1" kern="1200" dirty="0" smtClean="0">
                <a:solidFill>
                  <a:schemeClr val="tx1"/>
                </a:solidFill>
                <a:effectLst/>
                <a:latin typeface="+mn-lt"/>
                <a:ea typeface="+mn-ea"/>
                <a:cs typeface="+mn-cs"/>
              </a:rPr>
              <a:t>Елена Уайт, Свидетельство для проповедников [526.5, 527.1-527.3]«</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23</a:t>
            </a:fld>
            <a:endParaRPr lang="en-US"/>
          </a:p>
        </p:txBody>
      </p:sp>
    </p:spTree>
    <p:extLst>
      <p:ext uri="{BB962C8B-B14F-4D97-AF65-F5344CB8AC3E}">
        <p14:creationId xmlns:p14="http://schemas.microsoft.com/office/powerpoint/2010/main" val="4276970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Эллен Г. Уайт написала сообщение из Австралии, в котором она указала: "Что касается уместности получения даров от иноверцев или язычников", "то, что они дадут, мы должны иметь честь получить". На следующий день она написала статью на страницах 200-203, указав, что некоторые "ведущие люди" "занимают крайние позиции". В свете этих двух сообщений Эллен Уайт, два действия сессии Генеральной конференции так и не были реализованы.</a:t>
            </a:r>
            <a:endParaRPr lang="ru-R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0559FE-92DA-4CF7-8B46-B9E8FCBD1135}" type="slidenum">
              <a:rPr lang="en-US" smtClean="0"/>
              <a:t>24</a:t>
            </a:fld>
            <a:endParaRPr lang="en-US"/>
          </a:p>
        </p:txBody>
      </p:sp>
    </p:spTree>
    <p:extLst>
      <p:ext uri="{BB962C8B-B14F-4D97-AF65-F5344CB8AC3E}">
        <p14:creationId xmlns:p14="http://schemas.microsoft.com/office/powerpoint/2010/main" val="962039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Генералы захватывают объект Академии Эрика Б. </a:t>
            </a:r>
            <a:r>
              <a:rPr lang="ru-RU" dirty="0" err="1" smtClean="0"/>
              <a:t>Хэйра</a:t>
            </a:r>
            <a:r>
              <a:rPr lang="ru-RU" dirty="0" smtClean="0"/>
              <a:t> (Юго-восточная </a:t>
            </a:r>
            <a:r>
              <a:rPr lang="ru-RU" dirty="0" err="1" smtClean="0"/>
              <a:t>адвентистская</a:t>
            </a:r>
            <a:r>
              <a:rPr lang="ru-RU" dirty="0" smtClean="0"/>
              <a:t> семинария, SEAS). Заставляют АСД уйти.</a:t>
            </a:r>
          </a:p>
          <a:p>
            <a:endParaRPr lang="ru-RU" dirty="0" smtClean="0"/>
          </a:p>
          <a:p>
            <a:r>
              <a:rPr lang="ru-RU" dirty="0" smtClean="0"/>
              <a:t>Благодаря пожертвованиям со всего мира было приобретено новое место и построена новая школа.</a:t>
            </a:r>
          </a:p>
          <a:p>
            <a:endParaRPr lang="ru-RU" dirty="0" smtClean="0"/>
          </a:p>
          <a:p>
            <a:r>
              <a:rPr lang="ru-RU" dirty="0" smtClean="0"/>
              <a:t>За неделю до того, как была сделана эта фотография, генералы отобрали землю у англиканской церкви и построили пагоду. </a:t>
            </a:r>
          </a:p>
          <a:p>
            <a:endParaRPr lang="ru-RU" dirty="0" smtClean="0"/>
          </a:p>
          <a:p>
            <a:r>
              <a:rPr lang="ru-RU" dirty="0" smtClean="0"/>
              <a:t>Поэтому, когда свита генерала въехала в Академию EBH (SEAS), преподаватели были в ужасе от того, что их ожидало.</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25</a:t>
            </a:fld>
            <a:endParaRPr lang="en-US"/>
          </a:p>
        </p:txBody>
      </p:sp>
    </p:spTree>
    <p:extLst>
      <p:ext uri="{BB962C8B-B14F-4D97-AF65-F5344CB8AC3E}">
        <p14:creationId xmlns:p14="http://schemas.microsoft.com/office/powerpoint/2010/main" val="1910186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Генерал попросил разрешения поговорить с директором школы.</a:t>
            </a:r>
          </a:p>
          <a:p>
            <a:endParaRPr lang="ru-RU" dirty="0" smtClean="0"/>
          </a:p>
          <a:p>
            <a:r>
              <a:rPr lang="ru-RU" dirty="0" smtClean="0"/>
              <a:t>Генерал хотел провести экскурсию по кампусу.</a:t>
            </a:r>
          </a:p>
          <a:p>
            <a:endParaRPr lang="ru-RU" dirty="0" smtClean="0"/>
          </a:p>
          <a:p>
            <a:r>
              <a:rPr lang="ru-RU" dirty="0" err="1" smtClean="0"/>
              <a:t>Дхайхтоо</a:t>
            </a:r>
            <a:r>
              <a:rPr lang="ru-RU" dirty="0" smtClean="0"/>
              <a:t> </a:t>
            </a:r>
            <a:r>
              <a:rPr lang="ru-RU" dirty="0" err="1" smtClean="0"/>
              <a:t>Сейн</a:t>
            </a:r>
            <a:r>
              <a:rPr lang="ru-RU" dirty="0" smtClean="0"/>
              <a:t>, директор Академии Эрика Б. </a:t>
            </a:r>
            <a:r>
              <a:rPr lang="ru-RU" dirty="0" err="1" smtClean="0"/>
              <a:t>Харе</a:t>
            </a:r>
            <a:r>
              <a:rPr lang="ru-RU" dirty="0" smtClean="0"/>
              <a:t>, апрель 2016 года, искал у Бога мудрости, как </a:t>
            </a:r>
            <a:r>
              <a:rPr lang="ru-RU" dirty="0" err="1" smtClean="0"/>
              <a:t>Неемия</a:t>
            </a:r>
            <a:r>
              <a:rPr lang="ru-RU" dirty="0" smtClean="0"/>
              <a:t>.</a:t>
            </a:r>
          </a:p>
          <a:p>
            <a:endParaRPr lang="ru-RU" dirty="0" smtClean="0"/>
          </a:p>
          <a:p>
            <a:r>
              <a:rPr lang="ru-RU" dirty="0" smtClean="0"/>
              <a:t>В конце экскурсии генерал спросил, каковы некоторые нужды школы?</a:t>
            </a:r>
          </a:p>
          <a:p>
            <a:endParaRPr lang="ru-RU" dirty="0" smtClean="0"/>
          </a:p>
          <a:p>
            <a:r>
              <a:rPr lang="ru-RU" dirty="0" err="1" smtClean="0"/>
              <a:t>Дхайту</a:t>
            </a:r>
            <a:r>
              <a:rPr lang="ru-RU" dirty="0" smtClean="0"/>
              <a:t> снова помолился о мудрости от Бога и рассказал генералу о некоторых неотложных нуждах школы.</a:t>
            </a:r>
          </a:p>
          <a:p>
            <a:endParaRPr lang="ru-RU" dirty="0" smtClean="0"/>
          </a:p>
          <a:p>
            <a:r>
              <a:rPr lang="ru-RU" dirty="0" smtClean="0"/>
              <a:t>Подарок от генерала на сумму 1000 долларов США Академии Эрика Б. </a:t>
            </a:r>
            <a:r>
              <a:rPr lang="ru-RU" dirty="0" err="1" smtClean="0"/>
              <a:t>Харе</a:t>
            </a:r>
            <a:r>
              <a:rPr lang="ru-RU" dirty="0" smtClean="0"/>
              <a:t>.</a:t>
            </a:r>
          </a:p>
          <a:p>
            <a:endParaRPr lang="ru-RU" dirty="0" smtClean="0"/>
          </a:p>
          <a:p>
            <a:r>
              <a:rPr lang="ru-RU" dirty="0" smtClean="0"/>
              <a:t>История, стоящая</a:t>
            </a:r>
            <a:r>
              <a:rPr lang="ru-RU" baseline="0" dirty="0" smtClean="0"/>
              <a:t> за этой историей,</a:t>
            </a:r>
            <a:r>
              <a:rPr lang="ru-RU" dirty="0" smtClean="0"/>
              <a:t> заключается в том, что любимый телохранитель генерала учился в Академии Эрика Б. </a:t>
            </a:r>
            <a:r>
              <a:rPr lang="ru-RU" dirty="0" err="1" smtClean="0"/>
              <a:t>Хара</a:t>
            </a:r>
            <a:r>
              <a:rPr lang="ru-RU" dirty="0" smtClean="0"/>
              <a:t> до 10 класса. Генерал хотел сделать что-то в честь этого телохранителя.</a:t>
            </a:r>
          </a:p>
          <a:p>
            <a:endParaRPr lang="ru-RU" dirty="0" smtClean="0"/>
          </a:p>
          <a:p>
            <a:r>
              <a:rPr lang="ru-RU" dirty="0" smtClean="0"/>
              <a:t>Даже в наше время Бог продолжает действовать в сердцах важных людей.</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26</a:t>
            </a:fld>
            <a:endParaRPr lang="en-US"/>
          </a:p>
        </p:txBody>
      </p:sp>
    </p:spTree>
    <p:extLst>
      <p:ext uri="{BB962C8B-B14F-4D97-AF65-F5344CB8AC3E}">
        <p14:creationId xmlns:p14="http://schemas.microsoft.com/office/powerpoint/2010/main" val="2561306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«Вы спрашиваете, можно ли принимать дары от язычников. В этом вопросе нет ничего странного, но мне хотелось спросить вас: </a:t>
            </a:r>
            <a:r>
              <a:rPr lang="ru-RU" sz="1200" b="1" kern="1200" dirty="0" smtClean="0">
                <a:solidFill>
                  <a:schemeClr val="tx1"/>
                </a:solidFill>
                <a:effectLst/>
                <a:latin typeface="+mn-lt"/>
                <a:ea typeface="+mn-ea"/>
                <a:cs typeface="+mn-cs"/>
              </a:rPr>
              <a:t>кто владеет нашим миром?</a:t>
            </a:r>
            <a:r>
              <a:rPr lang="ru-RU" sz="1200" kern="1200" dirty="0" smtClean="0">
                <a:solidFill>
                  <a:schemeClr val="tx1"/>
                </a:solidFill>
                <a:effectLst/>
                <a:latin typeface="+mn-lt"/>
                <a:ea typeface="+mn-ea"/>
                <a:cs typeface="+mn-cs"/>
              </a:rPr>
              <a:t> Кто является действительными собственниками домов и земель? Разве не Бог? У Него обилие богатств в нашем мире, и Он посылает их людям, чтобы они накормили голодных, одели нагих, приютили бездомных. Господь побуждал бы мирских людей, даже </a:t>
            </a:r>
            <a:r>
              <a:rPr lang="ru-RU" sz="1200" kern="1200" dirty="0" err="1" smtClean="0">
                <a:solidFill>
                  <a:schemeClr val="tx1"/>
                </a:solidFill>
                <a:effectLst/>
                <a:latin typeface="+mn-lt"/>
                <a:ea typeface="+mn-ea"/>
                <a:cs typeface="+mn-cs"/>
              </a:rPr>
              <a:t>идолослужителей</a:t>
            </a:r>
            <a:r>
              <a:rPr lang="ru-RU" sz="1200" kern="1200" dirty="0" smtClean="0">
                <a:solidFill>
                  <a:schemeClr val="tx1"/>
                </a:solidFill>
                <a:effectLst/>
                <a:latin typeface="+mn-lt"/>
                <a:ea typeface="+mn-ea"/>
                <a:cs typeface="+mn-cs"/>
              </a:rPr>
              <a:t>, уделить от своего избытка для поддержания дела Божьего, если бы мы мудро подошли к ним и дали им возможность совершить то, что является их преимуществом. </a:t>
            </a:r>
            <a:r>
              <a:rPr lang="ru-RU" sz="1200" b="1" kern="1200" dirty="0" smtClean="0">
                <a:solidFill>
                  <a:schemeClr val="tx1"/>
                </a:solidFill>
                <a:effectLst/>
                <a:latin typeface="+mn-lt"/>
                <a:ea typeface="+mn-ea"/>
                <a:cs typeface="+mn-cs"/>
              </a:rPr>
              <a:t>То, что они будут готовы дать вам, вы можете получить.</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Нам следует знакомиться с высокопоставленными людьми и с мудростью змеи и простотой голубя пользоваться преимуществами, которыми они могут нас наделить, потому что Бог побудит их многое сделать для Своего народа. Если способные на это проповедники представят людям, имеющим средства и влияние, нужды Божьего дела в правильном свете, последние сделают многое для продвижения этого дела в нашем мире. Мы сами лишаемся возможностей и преимуществ, которыми могли бы воспользоваться, потому что предпочли держаться независимо от мира. </a:t>
            </a:r>
            <a:r>
              <a:rPr lang="ru-RU" sz="1200" b="1" kern="1200" dirty="0" smtClean="0">
                <a:solidFill>
                  <a:schemeClr val="tx1"/>
                </a:solidFill>
                <a:effectLst/>
                <a:latin typeface="+mn-lt"/>
                <a:ea typeface="+mn-ea"/>
                <a:cs typeface="+mn-cs"/>
              </a:rPr>
              <a:t>Нам не нужно жертвовать ни единым принципом истины, когда мы используем любую возможность для продвижения дела Божьего.»</a:t>
            </a:r>
          </a:p>
          <a:p>
            <a:r>
              <a:rPr lang="ru-RU" sz="1200" b="1" kern="1200" dirty="0" smtClean="0">
                <a:solidFill>
                  <a:schemeClr val="tx1"/>
                </a:solidFill>
                <a:effectLst/>
                <a:latin typeface="+mn-lt"/>
                <a:ea typeface="+mn-ea"/>
                <a:cs typeface="+mn-cs"/>
              </a:rPr>
              <a:t>Елена Уайт, Свидетельство для проповедников [197.1, 197.2]</a:t>
            </a:r>
            <a:br>
              <a:rPr lang="ru-RU" sz="1200" b="1" kern="1200" dirty="0" smtClean="0">
                <a:solidFill>
                  <a:schemeClr val="tx1"/>
                </a:solidFill>
                <a:effectLst/>
                <a:latin typeface="+mn-lt"/>
                <a:ea typeface="+mn-ea"/>
                <a:cs typeface="+mn-cs"/>
              </a:rPr>
            </a:br>
            <a:endParaRPr lang="ru-RU"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27</a:t>
            </a:fld>
            <a:endParaRPr lang="en-US"/>
          </a:p>
        </p:txBody>
      </p:sp>
    </p:spTree>
    <p:extLst>
      <p:ext uri="{BB962C8B-B14F-4D97-AF65-F5344CB8AC3E}">
        <p14:creationId xmlns:p14="http://schemas.microsoft.com/office/powerpoint/2010/main" val="2349094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b="1" kern="1200" dirty="0" smtClean="0">
                <a:solidFill>
                  <a:schemeClr val="tx1"/>
                </a:solidFill>
                <a:effectLst/>
                <a:latin typeface="+mn-lt"/>
                <a:ea typeface="+mn-ea"/>
                <a:cs typeface="+mn-cs"/>
              </a:rPr>
              <a:t>Поместье Эллен Г. Уайт</a:t>
            </a:r>
            <a:br>
              <a:rPr lang="ru-RU" sz="1200" b="1" kern="1200" dirty="0" smtClean="0">
                <a:solidFill>
                  <a:schemeClr val="tx1"/>
                </a:solidFill>
                <a:effectLst/>
                <a:latin typeface="+mn-lt"/>
                <a:ea typeface="+mn-ea"/>
                <a:cs typeface="+mn-cs"/>
              </a:rPr>
            </a:br>
            <a:r>
              <a:rPr lang="ru-RU" sz="1200" b="1" kern="1200" dirty="0" smtClean="0">
                <a:solidFill>
                  <a:schemeClr val="tx1"/>
                </a:solidFill>
                <a:effectLst/>
                <a:latin typeface="+mn-lt"/>
                <a:ea typeface="+mn-ea"/>
                <a:cs typeface="+mn-cs"/>
              </a:rPr>
              <a:t>Вашингтон, округ Колумбия,</a:t>
            </a:r>
            <a:br>
              <a:rPr lang="ru-RU" sz="1200" b="1" kern="1200" dirty="0" smtClean="0">
                <a:solidFill>
                  <a:schemeClr val="tx1"/>
                </a:solidFill>
                <a:effectLst/>
                <a:latin typeface="+mn-lt"/>
                <a:ea typeface="+mn-ea"/>
                <a:cs typeface="+mn-cs"/>
              </a:rPr>
            </a:br>
            <a:r>
              <a:rPr lang="ru-RU" sz="1200" b="1" kern="1200" dirty="0" smtClean="0">
                <a:solidFill>
                  <a:schemeClr val="tx1"/>
                </a:solidFill>
                <a:effectLst/>
                <a:latin typeface="+mn-lt"/>
                <a:ea typeface="+mn-ea"/>
                <a:cs typeface="+mn-cs"/>
              </a:rPr>
              <a:t>2 сентября 1986 года.</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Очень странно, что некоторые из наших братьев считают своим долгом привести к такому положению вещей, которое свяжет средства, которые Бог хотел бы освободить. Бог не возлагал на них ответственность вступать в конфликт с властями и силами мира в этом вопросе. Это дело не в том, чтобы закрывать пути. Пусть Господь работает в этом направлении. Сдерживающая рука Божья еще не отведена от земли. Четыре ангела держат четыре ветра. Пусть руководители в этой работе выжидают свое время, укрываются во Христе, двигаются и работают с великой мудростью. Пусть они будут мудры, как змеи, и безвредны, как голуби. Мне неоднократно показывали, что мы могли бы получить гораздо больше благосклонности, чем получаем во многих отношениях, если бы подходили к людям с мудростью, знакомили их с нашей работой, как будто мы вправе ожидать от них помощи в лучшем и величайшем предприятии в нашем мире, и давали им возможность делать те вещи, к которым мы имеем честь побуждать их для продвижения дела Божьего.- Письмо 11, 1895 год.</a:t>
            </a:r>
          </a:p>
          <a:p>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28</a:t>
            </a:fld>
            <a:endParaRPr lang="en-US"/>
          </a:p>
        </p:txBody>
      </p:sp>
    </p:spTree>
    <p:extLst>
      <p:ext uri="{BB962C8B-B14F-4D97-AF65-F5344CB8AC3E}">
        <p14:creationId xmlns:p14="http://schemas.microsoft.com/office/powerpoint/2010/main" val="2721185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ru-RU" dirty="0" smtClean="0"/>
              <a:t>Если для получения дара необходимо нарушить принципы Священного Писания, то это не дар от Бога.</a:t>
            </a:r>
          </a:p>
          <a:p>
            <a:pPr marL="228600" indent="-228600">
              <a:buAutoNum type="arabicPeriod"/>
            </a:pPr>
            <a:r>
              <a:rPr lang="ru-RU" dirty="0" smtClean="0"/>
              <a:t>В разных регионах действуют разные законы. Проконсультируйтесь с местным юристом.</a:t>
            </a:r>
          </a:p>
          <a:p>
            <a:pPr marL="228600" indent="-228600">
              <a:buAutoNum type="arabicPeriod"/>
            </a:pPr>
            <a:r>
              <a:rPr lang="ru-RU" dirty="0" smtClean="0"/>
              <a:t>Подарок не будет стоить дороже, чем получение этой выгоды для организации.</a:t>
            </a:r>
          </a:p>
          <a:p>
            <a:pPr marL="228600" indent="-228600">
              <a:buAutoNum type="arabicPeriod"/>
            </a:pPr>
            <a:r>
              <a:rPr lang="ru-RU" dirty="0" smtClean="0"/>
              <a:t>См. следующий слайд</a:t>
            </a:r>
            <a:endParaRPr lang="en-US" dirty="0"/>
          </a:p>
        </p:txBody>
      </p:sp>
      <p:sp>
        <p:nvSpPr>
          <p:cNvPr id="4" name="Slide Number Placeholder 3"/>
          <p:cNvSpPr>
            <a:spLocks noGrp="1"/>
          </p:cNvSpPr>
          <p:nvPr>
            <p:ph type="sldNum" sz="quarter" idx="5"/>
          </p:nvPr>
        </p:nvSpPr>
        <p:spPr/>
        <p:txBody>
          <a:bodyPr/>
          <a:lstStyle/>
          <a:p>
            <a:fld id="{9D0559FE-92DA-4CF7-8B46-B9E8FCBD1135}" type="slidenum">
              <a:rPr lang="en-US" smtClean="0"/>
              <a:t>29</a:t>
            </a:fld>
            <a:endParaRPr lang="en-US"/>
          </a:p>
        </p:txBody>
      </p:sp>
    </p:spTree>
    <p:extLst>
      <p:ext uri="{BB962C8B-B14F-4D97-AF65-F5344CB8AC3E}">
        <p14:creationId xmlns:p14="http://schemas.microsoft.com/office/powerpoint/2010/main" val="2429256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На</a:t>
            </a:r>
            <a:r>
              <a:rPr lang="ru-RU" baseline="0" dirty="0" smtClean="0"/>
              <a:t> ФЛЕШ-НАКОПИТЕЛЕ</a:t>
            </a:r>
            <a:endParaRPr lang="ru-RU" dirty="0" smtClean="0"/>
          </a:p>
          <a:p>
            <a:endParaRPr lang="en-US" dirty="0"/>
          </a:p>
          <a:p>
            <a:r>
              <a:rPr lang="ru-RU" dirty="0" smtClean="0"/>
              <a:t>В последние дни истории на этой земле Эллен Уайт указывает, что Бог будет работать над сердцами тех, у кого есть имущество, чтобы пожертвовать его для поддержки Божьей работы на земле. Как планировщики даров Адвентистов Седьмого Дня мы должны иметь хорошо продуманное понимание того, когда принимать дары, а когда откладывать или отвергать их. Мы хотим работать с Богом, а не против Бога.</a:t>
            </a:r>
            <a:endParaRPr lang="ru-RU" dirty="0"/>
          </a:p>
        </p:txBody>
      </p:sp>
      <p:sp>
        <p:nvSpPr>
          <p:cNvPr id="4" name="Slide Number Placeholder 3"/>
          <p:cNvSpPr>
            <a:spLocks noGrp="1"/>
          </p:cNvSpPr>
          <p:nvPr>
            <p:ph type="sldNum" sz="quarter" idx="10"/>
          </p:nvPr>
        </p:nvSpPr>
        <p:spPr/>
        <p:txBody>
          <a:bodyPr/>
          <a:lstStyle/>
          <a:p>
            <a:fld id="{9D0559FE-92DA-4CF7-8B46-B9E8FCBD1135}" type="slidenum">
              <a:rPr lang="en-US" smtClean="0"/>
              <a:t>32</a:t>
            </a:fld>
            <a:endParaRPr lang="en-US"/>
          </a:p>
        </p:txBody>
      </p:sp>
    </p:spTree>
    <p:extLst>
      <p:ext uri="{BB962C8B-B14F-4D97-AF65-F5344CB8AC3E}">
        <p14:creationId xmlns:p14="http://schemas.microsoft.com/office/powerpoint/2010/main" val="1911149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В самом начале существования человека на земле была продемонстрирована Божья политика принятия даров.</a:t>
            </a:r>
          </a:p>
          <a:p>
            <a:endParaRPr lang="ru-RU" dirty="0" smtClean="0"/>
          </a:p>
          <a:p>
            <a:r>
              <a:rPr lang="ru-RU" dirty="0" smtClean="0"/>
              <a:t>Принесите совершенного агнца из стада</a:t>
            </a:r>
          </a:p>
          <a:p>
            <a:endParaRPr lang="ru-RU" dirty="0" smtClean="0"/>
          </a:p>
          <a:p>
            <a:r>
              <a:rPr lang="ru-RU" dirty="0" err="1" smtClean="0"/>
              <a:t>Авел</a:t>
            </a:r>
            <a:r>
              <a:rPr lang="ru-RU" dirty="0" smtClean="0"/>
              <a:t> принес совершенного агнца, как повелел Бог.</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4</a:t>
            </a:fld>
            <a:endParaRPr lang="en-US"/>
          </a:p>
        </p:txBody>
      </p:sp>
    </p:spTree>
    <p:extLst>
      <p:ext uri="{BB962C8B-B14F-4D97-AF65-F5344CB8AC3E}">
        <p14:creationId xmlns:p14="http://schemas.microsoft.com/office/powerpoint/2010/main" val="41485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Бог владеет всем на этой земле. Мы являемся представителями Церкви АСД. Мы верим, что церковь АСД является Божьей церковью остатка на земле. Бог поручил церкви АСД особую миссию и предупредительное послание всем людям, живущим в эти последние дни на земле перед вторым пришествием Иисуса Христа. </a:t>
            </a:r>
          </a:p>
          <a:p>
            <a:endParaRPr lang="en-US" baseline="0" dirty="0"/>
          </a:p>
          <a:p>
            <a:r>
              <a:rPr lang="ru-RU" b="1" baseline="0" dirty="0" smtClean="0"/>
              <a:t>Мы никогда не должны поступаться своими убеждениями, принципами, этикой или миссией ради того, чтобы получить дар поддержки.</a:t>
            </a:r>
          </a:p>
          <a:p>
            <a:endParaRPr lang="en-US" baseline="0" dirty="0"/>
          </a:p>
          <a:p>
            <a:r>
              <a:rPr lang="ru-RU" baseline="0" dirty="0" smtClean="0"/>
              <a:t>Так что же тогда является компромиссом для церкви АСД?</a:t>
            </a:r>
          </a:p>
          <a:p>
            <a:endParaRPr lang="en-US" baseline="0" dirty="0"/>
          </a:p>
          <a:p>
            <a:r>
              <a:rPr lang="ru-RU" b="1" baseline="0" dirty="0" smtClean="0"/>
              <a:t>Елена Уайт</a:t>
            </a:r>
            <a:r>
              <a:rPr lang="en-US" b="1" baseline="0" dirty="0" smtClean="0"/>
              <a:t>		</a:t>
            </a:r>
            <a:r>
              <a:rPr lang="ru-RU" b="1" baseline="0" dirty="0" smtClean="0"/>
              <a:t>Предостерегает от</a:t>
            </a:r>
            <a:r>
              <a:rPr lang="en-US" b="1" baseline="0" dirty="0" smtClean="0"/>
              <a:t>	</a:t>
            </a:r>
            <a:r>
              <a:rPr lang="ru-RU" b="1" baseline="0" dirty="0" smtClean="0"/>
              <a:t>Осуществление</a:t>
            </a:r>
            <a:endParaRPr lang="en-US" b="1" baseline="0" dirty="0" smtClean="0"/>
          </a:p>
          <a:p>
            <a:pPr marL="228600" indent="-228600">
              <a:buAutoNum type="arabicPeriod"/>
            </a:pPr>
            <a:r>
              <a:rPr lang="ru-RU" baseline="0" dirty="0" smtClean="0"/>
              <a:t>Не члены церкви</a:t>
            </a:r>
            <a:r>
              <a:rPr lang="en-US" baseline="0" dirty="0" smtClean="0"/>
              <a:t>	</a:t>
            </a:r>
            <a:r>
              <a:rPr lang="ru-RU" baseline="0" dirty="0" smtClean="0"/>
              <a:t>Конфедерация</a:t>
            </a:r>
            <a:r>
              <a:rPr lang="en-US" baseline="0" dirty="0" smtClean="0"/>
              <a:t>	</a:t>
            </a:r>
            <a:r>
              <a:rPr lang="ru-RU" baseline="0" dirty="0" smtClean="0"/>
              <a:t>Церковь сохраняет независимость для выполнения миссии. Не идти на    </a:t>
            </a:r>
          </a:p>
          <a:p>
            <a:pPr marL="0" indent="0">
              <a:buNone/>
            </a:pPr>
            <a:r>
              <a:rPr lang="ru-RU" baseline="0" dirty="0" smtClean="0"/>
              <a:t>                                                                                                 компромисс с принципами</a:t>
            </a:r>
            <a:endParaRPr lang="en-US" baseline="0" dirty="0" smtClean="0"/>
          </a:p>
          <a:p>
            <a:pPr marL="0" indent="0">
              <a:buNone/>
            </a:pPr>
            <a:r>
              <a:rPr lang="ru-RU" baseline="0" dirty="0" smtClean="0"/>
              <a:t>2.    Члены церкви</a:t>
            </a:r>
            <a:r>
              <a:rPr lang="en-US" baseline="0" dirty="0" smtClean="0"/>
              <a:t>	</a:t>
            </a:r>
            <a:r>
              <a:rPr lang="ru-RU" baseline="0" dirty="0" smtClean="0"/>
              <a:t>Источник денег</a:t>
            </a:r>
            <a:r>
              <a:rPr lang="en-US" baseline="0" dirty="0" smtClean="0"/>
              <a:t>	</a:t>
            </a:r>
            <a:r>
              <a:rPr lang="ru-RU" baseline="0" dirty="0" smtClean="0"/>
              <a:t>Церковь должна сохранять независимость, чтобы использовать дар и    </a:t>
            </a:r>
          </a:p>
          <a:p>
            <a:pPr marL="0" indent="0">
              <a:buNone/>
            </a:pPr>
            <a:r>
              <a:rPr lang="ru-RU" baseline="0" dirty="0" smtClean="0"/>
              <a:t>                                                                                                выполнять миссию. Не следует потворствовать участникам, которые дарят  </a:t>
            </a:r>
          </a:p>
          <a:p>
            <a:pPr marL="0" indent="0">
              <a:buNone/>
            </a:pPr>
            <a:r>
              <a:rPr lang="ru-RU" baseline="0" dirty="0" smtClean="0"/>
              <a:t>                                                                                                подарки, полученные из злых источников.</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0559FE-92DA-4CF7-8B46-B9E8FCBD1135}" type="slidenum">
              <a:rPr lang="en-US" smtClean="0"/>
              <a:t>33</a:t>
            </a:fld>
            <a:endParaRPr lang="en-US"/>
          </a:p>
        </p:txBody>
      </p:sp>
    </p:spTree>
    <p:extLst>
      <p:ext uri="{BB962C8B-B14F-4D97-AF65-F5344CB8AC3E}">
        <p14:creationId xmlns:p14="http://schemas.microsoft.com/office/powerpoint/2010/main" val="301575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Точно так же, как отношения между рыбой-клоуном и анемоном, все подарки должны быть как для организации, так и для донора.</a:t>
            </a:r>
            <a:endParaRPr lang="en-US" dirty="0" smtClean="0"/>
          </a:p>
          <a:p>
            <a:endParaRPr lang="en-US" dirty="0" smtClean="0"/>
          </a:p>
          <a:p>
            <a:r>
              <a:rPr lang="ru-RU" dirty="0" smtClean="0"/>
              <a:t>Синергетическая связь со всеми дарами, предлагаемыми церкви АСД. В этом и заключается цель политики принятия даров.</a:t>
            </a:r>
          </a:p>
          <a:p>
            <a:endParaRPr lang="en-US" dirty="0"/>
          </a:p>
          <a:p>
            <a:r>
              <a:rPr lang="ru-RU" dirty="0" smtClean="0"/>
              <a:t>Благодарность Национальному совету некоммерческих организаций (2010)</a:t>
            </a:r>
          </a:p>
          <a:p>
            <a:r>
              <a:rPr lang="ru-RU" dirty="0" smtClean="0"/>
              <a:t>За этот образец политики принятия подарков.</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34</a:t>
            </a:fld>
            <a:endParaRPr lang="en-US"/>
          </a:p>
        </p:txBody>
      </p:sp>
    </p:spTree>
    <p:extLst>
      <p:ext uri="{BB962C8B-B14F-4D97-AF65-F5344CB8AC3E}">
        <p14:creationId xmlns:p14="http://schemas.microsoft.com/office/powerpoint/2010/main" val="1498902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Восемь элементов политики принятия подарков</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Принятие любого пожертвования, подарка или гранта остается на усмотрение Церкви адвентистов седьмого дня. Церковь адвентистов седьмого дня не примет никаких даров, если они не могут быть использованы или израсходованы в соответствии с библейской целью и миссией Церкви адвентистов седьмого дня.</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35</a:t>
            </a:fld>
            <a:endParaRPr lang="en-US"/>
          </a:p>
        </p:txBody>
      </p:sp>
    </p:spTree>
    <p:extLst>
      <p:ext uri="{BB962C8B-B14F-4D97-AF65-F5344CB8AC3E}">
        <p14:creationId xmlns:p14="http://schemas.microsoft.com/office/powerpoint/2010/main" val="1959446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Никакой безотзывный подарок, будь то прямой или пожизненный доход, не будет принят, если при любом разумном стечении обстоятельств подарок поставит под угрозу финансовую безопасность дарителя.</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36</a:t>
            </a:fld>
            <a:endParaRPr lang="en-US"/>
          </a:p>
        </p:txBody>
      </p:sp>
    </p:spTree>
    <p:extLst>
      <p:ext uri="{BB962C8B-B14F-4D97-AF65-F5344CB8AC3E}">
        <p14:creationId xmlns:p14="http://schemas.microsoft.com/office/powerpoint/2010/main" val="460114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Церковь АСД</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будет воздерживаться от предоставления советов о налогах или ином отношении к подаркам и будет поощрять дарителей обращаться за советом к своим профессиональным консультантам, которые помогут им в процессе дарения.</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37</a:t>
            </a:fld>
            <a:endParaRPr lang="en-US"/>
          </a:p>
        </p:txBody>
      </p:sp>
    </p:spTree>
    <p:extLst>
      <p:ext uri="{BB962C8B-B14F-4D97-AF65-F5344CB8AC3E}">
        <p14:creationId xmlns:p14="http://schemas.microsoft.com/office/powerpoint/2010/main" val="1084449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Церковь адвентистов седьмого дня будет принимать пожертвования наличными или ценными бумагами, обращающимися на бирже. Дары услуг в натуральной форме будут приниматься по усмотрению Церкви АСД</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r>
              <a:rPr lang="ru-RU" baseline="0" dirty="0" smtClean="0"/>
              <a:t>Так что же тогда является компромиссом для церкви АСД?</a:t>
            </a:r>
          </a:p>
          <a:p>
            <a:endParaRPr lang="en-US" baseline="0" dirty="0"/>
          </a:p>
          <a:p>
            <a:r>
              <a:rPr lang="ru-RU" b="1" baseline="0" dirty="0" smtClean="0"/>
              <a:t>Елена Уайт</a:t>
            </a:r>
            <a:r>
              <a:rPr lang="en-US" b="1" baseline="0" dirty="0"/>
              <a:t>		</a:t>
            </a:r>
            <a:r>
              <a:rPr lang="ru-RU" b="1" baseline="0" dirty="0" smtClean="0"/>
              <a:t>Предостерегает от</a:t>
            </a:r>
            <a:r>
              <a:rPr lang="en-US" b="1" baseline="0" dirty="0"/>
              <a:t>	</a:t>
            </a:r>
            <a:r>
              <a:rPr lang="ru-RU" b="1" baseline="0" dirty="0" smtClean="0"/>
              <a:t>Осуществление</a:t>
            </a:r>
            <a:endParaRPr lang="en-US" b="1" baseline="0" dirty="0"/>
          </a:p>
          <a:p>
            <a:pPr marL="228600" indent="-228600">
              <a:buAutoNum type="arabicPeriod"/>
            </a:pPr>
            <a:r>
              <a:rPr lang="ru-RU" baseline="0" dirty="0" smtClean="0"/>
              <a:t>Не члены церкви</a:t>
            </a:r>
            <a:r>
              <a:rPr lang="en-US" baseline="0" dirty="0"/>
              <a:t>	</a:t>
            </a:r>
            <a:r>
              <a:rPr lang="ru-RU" baseline="0" dirty="0" smtClean="0"/>
              <a:t>Конфедерация</a:t>
            </a:r>
            <a:r>
              <a:rPr lang="en-US" baseline="0" dirty="0" smtClean="0"/>
              <a:t>	</a:t>
            </a:r>
            <a:r>
              <a:rPr lang="ru-RU" baseline="0" dirty="0" smtClean="0"/>
              <a:t>Церковь сохраняет независимость для выполнения миссии. Не идти на    </a:t>
            </a:r>
          </a:p>
          <a:p>
            <a:pPr marL="0" indent="0">
              <a:buNone/>
            </a:pPr>
            <a:r>
              <a:rPr lang="ru-RU" baseline="0" dirty="0" smtClean="0"/>
              <a:t>                                                                                                 компромисс с принципами</a:t>
            </a:r>
            <a:endParaRPr lang="en-US" baseline="0" dirty="0"/>
          </a:p>
          <a:p>
            <a:pPr marL="0" indent="0">
              <a:buNone/>
            </a:pPr>
            <a:r>
              <a:rPr lang="ru-RU" baseline="0" dirty="0" smtClean="0"/>
              <a:t>2.    Члены церкви</a:t>
            </a:r>
            <a:r>
              <a:rPr lang="en-US" baseline="0" dirty="0"/>
              <a:t>	</a:t>
            </a:r>
            <a:r>
              <a:rPr lang="ru-RU" baseline="0" dirty="0" smtClean="0"/>
              <a:t>Источник денег</a:t>
            </a:r>
            <a:r>
              <a:rPr lang="en-US" baseline="0" dirty="0"/>
              <a:t>	</a:t>
            </a:r>
            <a:r>
              <a:rPr lang="ru-RU" baseline="0" dirty="0" smtClean="0"/>
              <a:t>Церковь должна сохранять независимость, чтобы использовать дар и    </a:t>
            </a:r>
          </a:p>
          <a:p>
            <a:pPr marL="0" indent="0">
              <a:buNone/>
            </a:pPr>
            <a:r>
              <a:rPr lang="ru-RU" baseline="0" dirty="0" smtClean="0"/>
              <a:t>                                                                                                выполнять миссию. Не следует потворствовать участникам, которые дарят  </a:t>
            </a:r>
          </a:p>
          <a:p>
            <a:pPr marL="0" indent="0">
              <a:buNone/>
            </a:pPr>
            <a:r>
              <a:rPr lang="ru-RU" baseline="0" dirty="0" smtClean="0"/>
              <a:t>                                                                                                подарки, полученные из злых источников.</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38</a:t>
            </a:fld>
            <a:endParaRPr lang="en-US"/>
          </a:p>
        </p:txBody>
      </p:sp>
    </p:spTree>
    <p:extLst>
      <p:ext uri="{BB962C8B-B14F-4D97-AF65-F5344CB8AC3E}">
        <p14:creationId xmlns:p14="http://schemas.microsoft.com/office/powerpoint/2010/main" val="2820112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Некоторые другие подарки, недвижимое имущество, личное имущество, подарки в натуральной форме, неликвидные ценные бумаги и пожертвования, источники которых непрозрачны или использование которых каким-либо образом ограничено, должны быть рассмотрены до их принятия в связи с возникшими особыми обязательствами или ответственностью,</a:t>
            </a:r>
            <a:r>
              <a:rPr lang="ru-RU" sz="1200" kern="1200" baseline="0" dirty="0" smtClean="0">
                <a:solidFill>
                  <a:schemeClr val="tx1"/>
                </a:solidFill>
                <a:effectLst/>
                <a:latin typeface="+mn-lt"/>
                <a:ea typeface="+mn-ea"/>
                <a:cs typeface="+mn-cs"/>
              </a:rPr>
              <a:t> которые они могут представлять для церкви АСД</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0559FE-92DA-4CF7-8B46-B9E8FCBD1135}" type="slidenum">
              <a:rPr lang="en-US" smtClean="0"/>
              <a:t>39</a:t>
            </a:fld>
            <a:endParaRPr lang="en-US"/>
          </a:p>
        </p:txBody>
      </p:sp>
    </p:spTree>
    <p:extLst>
      <p:ext uri="{BB962C8B-B14F-4D97-AF65-F5344CB8AC3E}">
        <p14:creationId xmlns:p14="http://schemas.microsoft.com/office/powerpoint/2010/main" val="1902791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Всегда говори "спасибо". По крайней мере 7 отдельных раз. Идеи для этого?</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effectLst/>
                <a:latin typeface="+mn-lt"/>
                <a:ea typeface="+mn-ea"/>
                <a:cs typeface="+mn-cs"/>
              </a:rPr>
              <a:t>Церковь адвентистов седьмого дня выкажет благодарность донорам (Налоговое управление или другие налоговые органы), удовлетворяющим требованиям в отношении обоснования имущества, полученного благотворительной организацией в качестве дара. Однако, за исключением подарков наличными и публично котируемых ценных бумаг, никакая стоимость не может быть приписана какой-либо квитанции или иному обоснованию подарка, полученного Церковью АСД.</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Спасибо – китайский мандарин</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ru-RU" sz="1200" kern="1200" dirty="0" smtClean="0">
                <a:solidFill>
                  <a:schemeClr val="tx1"/>
                </a:solidFill>
                <a:effectLst/>
                <a:latin typeface="+mn-lt"/>
                <a:ea typeface="+mn-ea"/>
                <a:cs typeface="+mn-cs"/>
              </a:rPr>
              <a:t>Скажите устное «спасибо»</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Writ</a:t>
            </a:r>
            <a:r>
              <a:rPr lang="ru-RU" sz="1200" kern="1200" dirty="0" smtClean="0">
                <a:solidFill>
                  <a:schemeClr val="tx1"/>
                </a:solidFill>
                <a:effectLst/>
                <a:latin typeface="+mn-lt"/>
                <a:ea typeface="+mn-ea"/>
                <a:cs typeface="+mn-cs"/>
              </a:rPr>
              <a:t>Напишите благодарственное письмо</a:t>
            </a: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ru-RU" sz="1200" kern="1200" dirty="0" smtClean="0">
                <a:solidFill>
                  <a:schemeClr val="tx1"/>
                </a:solidFill>
                <a:effectLst/>
                <a:latin typeface="+mn-lt"/>
                <a:ea typeface="+mn-ea"/>
                <a:cs typeface="+mn-cs"/>
              </a:rPr>
              <a:t>Пусть ваш президент напишет благодарственное письмо или сделает телефонный звонок</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ru-RU" sz="1200" kern="1200" dirty="0" smtClean="0">
                <a:solidFill>
                  <a:schemeClr val="tx1"/>
                </a:solidFill>
                <a:effectLst/>
                <a:latin typeface="+mn-lt"/>
                <a:ea typeface="+mn-ea"/>
                <a:cs typeface="+mn-cs"/>
              </a:rPr>
              <a:t>Последующая работа с дарителем с использованием фото (фотоотчет) по мере использования средств</a:t>
            </a: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ru-RU" sz="1200" kern="1200" dirty="0" smtClean="0">
                <a:solidFill>
                  <a:schemeClr val="tx1"/>
                </a:solidFill>
                <a:effectLst/>
                <a:latin typeface="+mn-lt"/>
                <a:ea typeface="+mn-ea"/>
                <a:cs typeface="+mn-cs"/>
              </a:rPr>
              <a:t>Последующая информация о проекте или о людях, которым была оказана помощь.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ru-RU" sz="1200" kern="1200" dirty="0" smtClean="0">
                <a:solidFill>
                  <a:schemeClr val="tx1"/>
                </a:solidFill>
                <a:effectLst/>
                <a:latin typeface="+mn-lt"/>
                <a:ea typeface="+mn-ea"/>
                <a:cs typeface="+mn-cs"/>
              </a:rPr>
              <a:t>Пришлите рассказ о человеке, чья жизнь изменилась</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ru-RU" sz="1200" kern="1200" dirty="0" smtClean="0">
                <a:solidFill>
                  <a:schemeClr val="tx1"/>
                </a:solidFill>
                <a:effectLst/>
                <a:latin typeface="+mn-lt"/>
                <a:ea typeface="+mn-ea"/>
                <a:cs typeface="+mn-cs"/>
              </a:rPr>
              <a:t>Расскажите историю о человеке, чья жизнь была спасена</a:t>
            </a:r>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40</a:t>
            </a:fld>
            <a:endParaRPr lang="en-US"/>
          </a:p>
        </p:txBody>
      </p:sp>
    </p:spTree>
    <p:extLst>
      <p:ext uri="{BB962C8B-B14F-4D97-AF65-F5344CB8AC3E}">
        <p14:creationId xmlns:p14="http://schemas.microsoft.com/office/powerpoint/2010/main" val="3990978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За христианином Бог всегда наблюдает. Я очень рад.</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Конфиденциальность информации о</a:t>
            </a:r>
            <a:r>
              <a:rPr lang="ru-RU" sz="1200" kern="1200" baseline="0" dirty="0" smtClean="0">
                <a:solidFill>
                  <a:schemeClr val="tx1"/>
                </a:solidFill>
                <a:effectLst/>
                <a:latin typeface="+mn-lt"/>
                <a:ea typeface="+mn-ea"/>
                <a:cs typeface="+mn-cs"/>
              </a:rPr>
              <a:t> дарителе</a:t>
            </a:r>
            <a:endParaRPr lang="ru-RU"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Церковь АСД будет уважать намерения дарителя в отношении подарков для ограниченных целей и намерения, связанные с желанием остаться анонимным. Что касается анонимных пожертвований, то Церковь АСД будет предоставлять информацию о дарителе только тем сотрудникам, которым это необходимо.</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0559FE-92DA-4CF7-8B46-B9E8FCBD1135}" type="slidenum">
              <a:rPr lang="en-US" smtClean="0"/>
              <a:t>41</a:t>
            </a:fld>
            <a:endParaRPr lang="en-US"/>
          </a:p>
        </p:txBody>
      </p:sp>
    </p:spTree>
    <p:extLst>
      <p:ext uri="{BB962C8B-B14F-4D97-AF65-F5344CB8AC3E}">
        <p14:creationId xmlns:p14="http://schemas.microsoft.com/office/powerpoint/2010/main" val="3885999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Церковь Адвентистов Седьмого Дня не будет компенсировать комиссионными, гонорарами или другими способами какую-либо третью сторону за направление подарка или дарителя Церкви Адвентистов Седьмого Дня.</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Причина такой политики заключается в том, что ни один человек не должен извлекать личную выгоду из дара, сделанного для служения Церкви Адвентистов Седьмого Дня.</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0559FE-92DA-4CF7-8B46-B9E8FCBD1135}" type="slidenum">
              <a:rPr lang="en-US" smtClean="0"/>
              <a:t>42</a:t>
            </a:fld>
            <a:endParaRPr lang="en-US"/>
          </a:p>
        </p:txBody>
      </p:sp>
    </p:spTree>
    <p:extLst>
      <p:ext uri="{BB962C8B-B14F-4D97-AF65-F5344CB8AC3E}">
        <p14:creationId xmlns:p14="http://schemas.microsoft.com/office/powerpoint/2010/main" val="1057508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Случай в Священном Писании, связанный с политикой принятия даров, содержится в Бытие 4: 3 - 7</a:t>
            </a:r>
          </a:p>
          <a:p>
            <a:r>
              <a:rPr lang="ru-RU" dirty="0" smtClean="0"/>
              <a:t>Бог не принял дар Каина в виде плодов (продукции) земли.</a:t>
            </a:r>
          </a:p>
          <a:p>
            <a:endParaRPr lang="en-US" baseline="0" dirty="0"/>
          </a:p>
          <a:p>
            <a:r>
              <a:rPr lang="en-US" sz="1200" b="0" i="0" u="none" strike="noStrike" kern="1200" baseline="0" dirty="0" smtClean="0">
                <a:solidFill>
                  <a:schemeClr val="tx1"/>
                </a:solidFill>
                <a:latin typeface="+mn-lt"/>
                <a:ea typeface="+mn-ea"/>
                <a:cs typeface="+mn-cs"/>
              </a:rPr>
              <a:t>(</a:t>
            </a:r>
            <a:r>
              <a:rPr lang="ru-RU" sz="1200" u="sng" kern="1200" dirty="0" smtClean="0">
                <a:solidFill>
                  <a:schemeClr val="tx1"/>
                </a:solidFill>
                <a:effectLst/>
                <a:latin typeface="+mn-lt"/>
                <a:ea typeface="+mn-ea"/>
                <a:cs typeface="+mn-cs"/>
                <a:hlinkClick r:id="rId3"/>
              </a:rPr>
              <a:t>Бытие 4:3</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3</a:t>
            </a:r>
            <a:r>
              <a:rPr lang="ru-RU" sz="1200" kern="1200" dirty="0" smtClean="0">
                <a:solidFill>
                  <a:schemeClr val="tx1"/>
                </a:solidFill>
                <a:effectLst/>
                <a:latin typeface="+mn-lt"/>
                <a:ea typeface="+mn-ea"/>
                <a:cs typeface="+mn-cs"/>
              </a:rPr>
              <a:t> Спустя несколько времени Каин принес от плодов земли дар Господу,» </a:t>
            </a:r>
          </a:p>
          <a:p>
            <a:r>
              <a:rPr lang="ru-RU" sz="1200" u="sng" kern="1200" dirty="0" smtClean="0">
                <a:solidFill>
                  <a:schemeClr val="tx1"/>
                </a:solidFill>
                <a:effectLst/>
                <a:latin typeface="+mn-lt"/>
                <a:ea typeface="+mn-ea"/>
                <a:cs typeface="+mn-cs"/>
                <a:hlinkClick r:id="rId4"/>
              </a:rPr>
              <a:t>Бытие 4:4</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4</a:t>
            </a:r>
            <a:r>
              <a:rPr lang="ru-RU" sz="1200" kern="1200" dirty="0" smtClean="0">
                <a:solidFill>
                  <a:schemeClr val="tx1"/>
                </a:solidFill>
                <a:effectLst/>
                <a:latin typeface="+mn-lt"/>
                <a:ea typeface="+mn-ea"/>
                <a:cs typeface="+mn-cs"/>
              </a:rPr>
              <a:t> и Авель также принес от первородных стада своего и от тука их. И призрел Господь на Авеля и на дар его,»</a:t>
            </a:r>
          </a:p>
          <a:p>
            <a:r>
              <a:rPr lang="ru-RU" sz="1200" u="sng" kern="1200" dirty="0" smtClean="0">
                <a:solidFill>
                  <a:schemeClr val="tx1"/>
                </a:solidFill>
                <a:effectLst/>
                <a:latin typeface="+mn-lt"/>
                <a:ea typeface="+mn-ea"/>
                <a:cs typeface="+mn-cs"/>
                <a:hlinkClick r:id="rId5"/>
              </a:rPr>
              <a:t>Бытие 4:5</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5</a:t>
            </a:r>
            <a:r>
              <a:rPr lang="ru-RU" sz="1200" kern="1200" dirty="0" smtClean="0">
                <a:solidFill>
                  <a:schemeClr val="tx1"/>
                </a:solidFill>
                <a:effectLst/>
                <a:latin typeface="+mn-lt"/>
                <a:ea typeface="+mn-ea"/>
                <a:cs typeface="+mn-cs"/>
              </a:rPr>
              <a:t> а на Каина и на дар его не призрел. Каин сильно огорчился, и поникло лицо его»</a:t>
            </a:r>
          </a:p>
          <a:p>
            <a:r>
              <a:rPr lang="ru-RU" sz="1200" u="sng" kern="1200" dirty="0" smtClean="0">
                <a:solidFill>
                  <a:schemeClr val="tx1"/>
                </a:solidFill>
                <a:effectLst/>
                <a:latin typeface="+mn-lt"/>
                <a:ea typeface="+mn-ea"/>
                <a:cs typeface="+mn-cs"/>
                <a:hlinkClick r:id="rId6"/>
              </a:rPr>
              <a:t>Бытие 4:6</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6</a:t>
            </a:r>
            <a:r>
              <a:rPr lang="ru-RU" sz="1200" kern="1200" dirty="0" smtClean="0">
                <a:solidFill>
                  <a:schemeClr val="tx1"/>
                </a:solidFill>
                <a:effectLst/>
                <a:latin typeface="+mn-lt"/>
                <a:ea typeface="+mn-ea"/>
                <a:cs typeface="+mn-cs"/>
              </a:rPr>
              <a:t> И сказал Господь Каину: почему ты огорчился? и отчего поникло лицо твое?» </a:t>
            </a:r>
          </a:p>
          <a:p>
            <a:r>
              <a:rPr lang="ru-RU" sz="1200" u="sng" kern="1200" dirty="0" smtClean="0">
                <a:solidFill>
                  <a:schemeClr val="tx1"/>
                </a:solidFill>
                <a:effectLst/>
                <a:latin typeface="+mn-lt"/>
                <a:ea typeface="+mn-ea"/>
                <a:cs typeface="+mn-cs"/>
                <a:hlinkClick r:id="rId7"/>
              </a:rPr>
              <a:t>Бытие 4:7</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7</a:t>
            </a:r>
            <a:r>
              <a:rPr lang="ru-RU" sz="1200" kern="1200" dirty="0" smtClean="0">
                <a:solidFill>
                  <a:schemeClr val="tx1"/>
                </a:solidFill>
                <a:effectLst/>
                <a:latin typeface="+mn-lt"/>
                <a:ea typeface="+mn-ea"/>
                <a:cs typeface="+mn-cs"/>
              </a:rPr>
              <a:t> Если делаешь доброе, то не поднимаешь ли лица? а если не делаешь доброго, то у дверей грех лежит; он влечет тебя к себе, но ты господствуй над ним.»</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5</a:t>
            </a:fld>
            <a:endParaRPr lang="en-US"/>
          </a:p>
        </p:txBody>
      </p:sp>
    </p:spTree>
    <p:extLst>
      <p:ext uri="{BB962C8B-B14F-4D97-AF65-F5344CB8AC3E}">
        <p14:creationId xmlns:p14="http://schemas.microsoft.com/office/powerpoint/2010/main" val="3452929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Есть ли у вас штат сотрудников для управления получением такого рода подарков?</a:t>
            </a:r>
          </a:p>
          <a:p>
            <a:endParaRPr lang="ru-RU" dirty="0" smtClean="0"/>
          </a:p>
          <a:p>
            <a:r>
              <a:rPr lang="ru-RU" dirty="0" smtClean="0"/>
              <a:t>Является ли это наилучшим временем для получения подарка и продажи подарка, если это TPP?</a:t>
            </a:r>
          </a:p>
          <a:p>
            <a:endParaRPr lang="ru-RU" dirty="0" smtClean="0"/>
          </a:p>
          <a:p>
            <a:r>
              <a:rPr lang="ru-RU" dirty="0" smtClean="0"/>
              <a:t>Сможете ли вы найти рыночную стоимость этого подарка?</a:t>
            </a:r>
          </a:p>
          <a:p>
            <a:endParaRPr lang="ru-RU" dirty="0" smtClean="0"/>
          </a:p>
          <a:p>
            <a:r>
              <a:rPr lang="ru-RU" dirty="0" smtClean="0"/>
              <a:t>Если вы получите подарок, какие расходы вам придется финансировать до его продажи?</a:t>
            </a:r>
          </a:p>
          <a:p>
            <a:endParaRPr lang="ru-RU" dirty="0" smtClean="0"/>
          </a:p>
          <a:p>
            <a:r>
              <a:rPr lang="ru-RU" dirty="0" smtClean="0"/>
              <a:t>Кто будет оплачивать любые сборы за передачу подарка вашей организации?</a:t>
            </a:r>
          </a:p>
          <a:p>
            <a:endParaRPr lang="ru-RU" dirty="0" smtClean="0"/>
          </a:p>
          <a:p>
            <a:r>
              <a:rPr lang="ru-RU" dirty="0" smtClean="0"/>
              <a:t>В некоторых случаях нужно просто сказать "НЕТ"!</a:t>
            </a:r>
            <a:endParaRPr lang="ru-RU" dirty="0"/>
          </a:p>
        </p:txBody>
      </p:sp>
      <p:sp>
        <p:nvSpPr>
          <p:cNvPr id="4" name="Slide Number Placeholder 3"/>
          <p:cNvSpPr>
            <a:spLocks noGrp="1"/>
          </p:cNvSpPr>
          <p:nvPr>
            <p:ph type="sldNum" sz="quarter" idx="10"/>
          </p:nvPr>
        </p:nvSpPr>
        <p:spPr/>
        <p:txBody>
          <a:bodyPr/>
          <a:lstStyle/>
          <a:p>
            <a:fld id="{9D0559FE-92DA-4CF7-8B46-B9E8FCBD1135}" type="slidenum">
              <a:rPr lang="en-US" smtClean="0"/>
              <a:t>43</a:t>
            </a:fld>
            <a:endParaRPr lang="en-US"/>
          </a:p>
        </p:txBody>
      </p:sp>
    </p:spTree>
    <p:extLst>
      <p:ext uri="{BB962C8B-B14F-4D97-AF65-F5344CB8AC3E}">
        <p14:creationId xmlns:p14="http://schemas.microsoft.com/office/powerpoint/2010/main" val="1596105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Возможно, вы захотите иметь несколько версий этой политики принятия подарков в зависимости от аудитории, которая ее прочитает.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dirty="0" smtClean="0"/>
              <a:t>Даритель</a:t>
            </a:r>
            <a:r>
              <a:rPr lang="en-US" baseline="0" dirty="0"/>
              <a:t>	</a:t>
            </a:r>
            <a:r>
              <a:rPr lang="en-US" baseline="0" dirty="0" smtClean="0"/>
              <a:t>                        </a:t>
            </a:r>
            <a:r>
              <a:rPr lang="ru-RU" baseline="0" dirty="0" smtClean="0"/>
              <a:t>Простой</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dirty="0" smtClean="0"/>
              <a:t>Доска</a:t>
            </a:r>
            <a:r>
              <a:rPr lang="en-US" baseline="0" dirty="0"/>
              <a:t>	</a:t>
            </a:r>
            <a:r>
              <a:rPr lang="en-US" baseline="0" dirty="0" smtClean="0"/>
              <a:t>                        </a:t>
            </a:r>
            <a:r>
              <a:rPr lang="ru-RU" baseline="0" dirty="0" smtClean="0"/>
              <a:t>Более детально</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dirty="0" smtClean="0"/>
              <a:t>Планировщики подарков</a:t>
            </a:r>
            <a:r>
              <a:rPr lang="en-US" baseline="0" dirty="0"/>
              <a:t>	</a:t>
            </a:r>
            <a:r>
              <a:rPr lang="ru-RU" baseline="0" dirty="0" smtClean="0"/>
              <a:t>Очень детально</a:t>
            </a:r>
            <a:endParaRPr lang="en-US" dirty="0"/>
          </a:p>
          <a:p>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44</a:t>
            </a:fld>
            <a:endParaRPr lang="en-US"/>
          </a:p>
        </p:txBody>
      </p:sp>
    </p:spTree>
    <p:extLst>
      <p:ext uri="{BB962C8B-B14F-4D97-AF65-F5344CB8AC3E}">
        <p14:creationId xmlns:p14="http://schemas.microsoft.com/office/powerpoint/2010/main" val="25850654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Ограничение — это потеря преимущества без какой-либо законной причины, кроме политики. Это плохая </a:t>
            </a:r>
            <a:r>
              <a:rPr lang="ru-RU" dirty="0" err="1" smtClean="0"/>
              <a:t>политика.Политика</a:t>
            </a:r>
            <a:r>
              <a:rPr lang="ru-RU" dirty="0" smtClean="0"/>
              <a:t> должна иметь дело с тем, что в целом нормально, и не должна основываться на исключениях. Работайте с исключениями один на один.</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45</a:t>
            </a:fld>
            <a:endParaRPr lang="en-US"/>
          </a:p>
        </p:txBody>
      </p:sp>
    </p:spTree>
    <p:extLst>
      <p:ext uri="{BB962C8B-B14F-4D97-AF65-F5344CB8AC3E}">
        <p14:creationId xmlns:p14="http://schemas.microsoft.com/office/powerpoint/2010/main" val="699275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Это может быть комитет по принятию подарков, который рекомендует юридическому совету, как относиться к любому предложенному подарку. Эти люди должны быть представителями различных специализаций в области активов: банковское дело, инвестиции, недвижимость, юриспруденция, материальная собственность и розничная торговля. Эти люди должны руководствоваться наилучшими интересами Церкви Адвентистов Седьмого Дня и не иметь противоречивых личных интересов, которые могут повлиять на их рекомендации. </a:t>
            </a:r>
          </a:p>
          <a:p>
            <a:endParaRPr lang="ru-RU" dirty="0" smtClean="0"/>
          </a:p>
          <a:p>
            <a:r>
              <a:rPr lang="ru-RU" dirty="0" smtClean="0"/>
              <a:t>Создайте сеть людей, специализирующихся в различных областях, от которых вы можете получать подарки.</a:t>
            </a:r>
            <a:endParaRPr lang="ru-RU" dirty="0"/>
          </a:p>
        </p:txBody>
      </p:sp>
      <p:sp>
        <p:nvSpPr>
          <p:cNvPr id="4" name="Slide Number Placeholder 3"/>
          <p:cNvSpPr>
            <a:spLocks noGrp="1"/>
          </p:cNvSpPr>
          <p:nvPr>
            <p:ph type="sldNum" sz="quarter" idx="10"/>
          </p:nvPr>
        </p:nvSpPr>
        <p:spPr/>
        <p:txBody>
          <a:bodyPr/>
          <a:lstStyle/>
          <a:p>
            <a:fld id="{9D0559FE-92DA-4CF7-8B46-B9E8FCBD1135}" type="slidenum">
              <a:rPr lang="en-US" smtClean="0"/>
              <a:t>46</a:t>
            </a:fld>
            <a:endParaRPr lang="en-US"/>
          </a:p>
        </p:txBody>
      </p:sp>
    </p:spTree>
    <p:extLst>
      <p:ext uri="{BB962C8B-B14F-4D97-AF65-F5344CB8AC3E}">
        <p14:creationId xmlns:p14="http://schemas.microsoft.com/office/powerpoint/2010/main" val="976068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Иисус никогда не ставил никого в невыгодное положение тем, что Он делал. Он всегда стремился принести пользу всем, кто в этом участвовал.</a:t>
            </a:r>
          </a:p>
          <a:p>
            <a:endParaRPr lang="ru-RU" dirty="0" smtClean="0"/>
          </a:p>
          <a:p>
            <a:r>
              <a:rPr lang="ru-RU" dirty="0" smtClean="0"/>
              <a:t>Очищение храма было отстаиванием правого дела перед лицом тяжкого зла. Польза от этого была видна сразу же, когда нуждающиеся в помощи заменили тех, кто продавал товары.</a:t>
            </a:r>
          </a:p>
          <a:p>
            <a:endParaRPr lang="en-US" baseline="0" dirty="0"/>
          </a:p>
          <a:p>
            <a:r>
              <a:rPr lang="ru-RU" sz="1200" u="sng" kern="1200" dirty="0" smtClean="0">
                <a:solidFill>
                  <a:schemeClr val="tx1"/>
                </a:solidFill>
                <a:effectLst/>
                <a:latin typeface="+mn-lt"/>
                <a:ea typeface="+mn-ea"/>
                <a:cs typeface="+mn-cs"/>
                <a:hlinkClick r:id="rId3"/>
              </a:rPr>
              <a:t>Марка 11:15-19</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15</a:t>
            </a:r>
            <a:r>
              <a:rPr lang="ru-RU" sz="1200" kern="1200" dirty="0" smtClean="0">
                <a:solidFill>
                  <a:schemeClr val="tx1"/>
                </a:solidFill>
                <a:effectLst/>
                <a:latin typeface="+mn-lt"/>
                <a:ea typeface="+mn-ea"/>
                <a:cs typeface="+mn-cs"/>
              </a:rPr>
              <a:t> Пришли в Иерусалим. Иисус, войдя в храм, начал выгонять продающих и покупающих в храме; и столы меновщиков и скамьи продающих голубей опрокинул; </a:t>
            </a:r>
            <a:r>
              <a:rPr lang="ru-RU" sz="1200" kern="1200" baseline="30000" dirty="0" smtClean="0">
                <a:solidFill>
                  <a:schemeClr val="tx1"/>
                </a:solidFill>
                <a:effectLst/>
                <a:latin typeface="+mn-lt"/>
                <a:ea typeface="+mn-ea"/>
                <a:cs typeface="+mn-cs"/>
              </a:rPr>
              <a:t>16</a:t>
            </a:r>
            <a:r>
              <a:rPr lang="ru-RU" sz="1200" kern="1200" dirty="0" smtClean="0">
                <a:solidFill>
                  <a:schemeClr val="tx1"/>
                </a:solidFill>
                <a:effectLst/>
                <a:latin typeface="+mn-lt"/>
                <a:ea typeface="+mn-ea"/>
                <a:cs typeface="+mn-cs"/>
              </a:rPr>
              <a:t> и не позволял, чтобы кто пронес через храм какую‐либо вещь. </a:t>
            </a:r>
            <a:r>
              <a:rPr lang="ru-RU" sz="1200" kern="1200" baseline="30000" dirty="0" smtClean="0">
                <a:solidFill>
                  <a:schemeClr val="tx1"/>
                </a:solidFill>
                <a:effectLst/>
                <a:latin typeface="+mn-lt"/>
                <a:ea typeface="+mn-ea"/>
                <a:cs typeface="+mn-cs"/>
              </a:rPr>
              <a:t>17</a:t>
            </a:r>
            <a:r>
              <a:rPr lang="ru-RU" sz="1200" kern="1200" dirty="0" smtClean="0">
                <a:solidFill>
                  <a:schemeClr val="tx1"/>
                </a:solidFill>
                <a:effectLst/>
                <a:latin typeface="+mn-lt"/>
                <a:ea typeface="+mn-ea"/>
                <a:cs typeface="+mn-cs"/>
              </a:rPr>
              <a:t> И учил их, говоря: не написано ли: «</a:t>
            </a:r>
            <a:r>
              <a:rPr lang="ru-RU" sz="1200" b="1" kern="1200" dirty="0" smtClean="0">
                <a:solidFill>
                  <a:schemeClr val="tx1"/>
                </a:solidFill>
                <a:effectLst/>
                <a:latin typeface="+mn-lt"/>
                <a:ea typeface="+mn-ea"/>
                <a:cs typeface="+mn-cs"/>
              </a:rPr>
              <a:t>дом Мой домом молитвы наречется для всех народов»?</a:t>
            </a:r>
            <a:r>
              <a:rPr lang="ru-RU" sz="1200" kern="1200" dirty="0" smtClean="0">
                <a:solidFill>
                  <a:schemeClr val="tx1"/>
                </a:solidFill>
                <a:effectLst/>
                <a:latin typeface="+mn-lt"/>
                <a:ea typeface="+mn-ea"/>
                <a:cs typeface="+mn-cs"/>
              </a:rPr>
              <a:t> А вы сделали его вертепом разбойников. </a:t>
            </a:r>
            <a:r>
              <a:rPr lang="ru-RU" sz="1200" kern="1200" baseline="30000" dirty="0" smtClean="0">
                <a:solidFill>
                  <a:schemeClr val="tx1"/>
                </a:solidFill>
                <a:effectLst/>
                <a:latin typeface="+mn-lt"/>
                <a:ea typeface="+mn-ea"/>
                <a:cs typeface="+mn-cs"/>
              </a:rPr>
              <a:t>18</a:t>
            </a:r>
            <a:r>
              <a:rPr lang="ru-RU" sz="1200" kern="1200" dirty="0" smtClean="0">
                <a:solidFill>
                  <a:schemeClr val="tx1"/>
                </a:solidFill>
                <a:effectLst/>
                <a:latin typeface="+mn-lt"/>
                <a:ea typeface="+mn-ea"/>
                <a:cs typeface="+mn-cs"/>
              </a:rPr>
              <a:t> Услышали </a:t>
            </a:r>
            <a:r>
              <a:rPr lang="ru-RU" sz="1200" i="1" kern="1200" dirty="0" smtClean="0">
                <a:solidFill>
                  <a:schemeClr val="tx1"/>
                </a:solidFill>
                <a:effectLst/>
                <a:latin typeface="+mn-lt"/>
                <a:ea typeface="+mn-ea"/>
                <a:cs typeface="+mn-cs"/>
              </a:rPr>
              <a:t>это</a:t>
            </a:r>
            <a:r>
              <a:rPr lang="ru-RU" sz="1200" kern="1200" dirty="0" smtClean="0">
                <a:solidFill>
                  <a:schemeClr val="tx1"/>
                </a:solidFill>
                <a:effectLst/>
                <a:latin typeface="+mn-lt"/>
                <a:ea typeface="+mn-ea"/>
                <a:cs typeface="+mn-cs"/>
              </a:rPr>
              <a:t> книжники и первосвященники, и искали, как бы погубить Его, ибо боялись Его, потому что весь народ удивлялся учению Его. </a:t>
            </a:r>
            <a:r>
              <a:rPr lang="ru-RU" sz="1200" kern="1200" baseline="30000" dirty="0" smtClean="0">
                <a:solidFill>
                  <a:schemeClr val="tx1"/>
                </a:solidFill>
                <a:effectLst/>
                <a:latin typeface="+mn-lt"/>
                <a:ea typeface="+mn-ea"/>
                <a:cs typeface="+mn-cs"/>
              </a:rPr>
              <a:t>19</a:t>
            </a:r>
            <a:r>
              <a:rPr lang="ru-RU" sz="1200" kern="1200" dirty="0" smtClean="0">
                <a:solidFill>
                  <a:schemeClr val="tx1"/>
                </a:solidFill>
                <a:effectLst/>
                <a:latin typeface="+mn-lt"/>
                <a:ea typeface="+mn-ea"/>
                <a:cs typeface="+mn-cs"/>
              </a:rPr>
              <a:t> Когда же стало поздно, Он вышел вон из города.»</a:t>
            </a:r>
          </a:p>
          <a:p>
            <a:pPr rtl="0"/>
            <a:endParaRPr lang="en-US" sz="1200" b="0" i="0" u="none" strike="noStrike" kern="1200" baseline="0" dirty="0">
              <a:solidFill>
                <a:schemeClr val="tx1"/>
              </a:solidFill>
              <a:latin typeface="+mn-lt"/>
              <a:ea typeface="+mn-ea"/>
              <a:cs typeface="+mn-cs"/>
            </a:endParaRPr>
          </a:p>
          <a:p>
            <a:pPr rtl="0"/>
            <a:r>
              <a:rPr lang="ru-RU" sz="1200" b="0" i="0" u="none" strike="noStrike" kern="1200" baseline="0" dirty="0" smtClean="0">
                <a:solidFill>
                  <a:schemeClr val="tx1"/>
                </a:solidFill>
                <a:latin typeface="+mn-lt"/>
                <a:ea typeface="+mn-ea"/>
                <a:cs typeface="+mn-cs"/>
              </a:rPr>
              <a:t>Первое очищение в начале Его служения:</a:t>
            </a:r>
          </a:p>
          <a:p>
            <a:r>
              <a:rPr lang="ru-RU" sz="1200" u="sng" kern="1200" dirty="0" smtClean="0">
                <a:solidFill>
                  <a:schemeClr val="tx1"/>
                </a:solidFill>
                <a:effectLst/>
                <a:latin typeface="+mn-lt"/>
                <a:ea typeface="+mn-ea"/>
                <a:cs typeface="+mn-cs"/>
                <a:hlinkClick r:id="rId4"/>
              </a:rPr>
              <a:t>Иоанна 2:13-17</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13</a:t>
            </a:r>
            <a:r>
              <a:rPr lang="ru-RU" sz="1200" kern="1200" dirty="0" smtClean="0">
                <a:solidFill>
                  <a:schemeClr val="tx1"/>
                </a:solidFill>
                <a:effectLst/>
                <a:latin typeface="+mn-lt"/>
                <a:ea typeface="+mn-ea"/>
                <a:cs typeface="+mn-cs"/>
              </a:rPr>
              <a:t> Приближалась Пасха Иудейская, и Иисус пришел в Иерусалим </a:t>
            </a:r>
            <a:r>
              <a:rPr lang="ru-RU" sz="1200" kern="1200" baseline="30000" dirty="0" smtClean="0">
                <a:solidFill>
                  <a:schemeClr val="tx1"/>
                </a:solidFill>
                <a:effectLst/>
                <a:latin typeface="+mn-lt"/>
                <a:ea typeface="+mn-ea"/>
                <a:cs typeface="+mn-cs"/>
              </a:rPr>
              <a:t>14</a:t>
            </a:r>
            <a:r>
              <a:rPr lang="ru-RU" sz="1200" kern="1200" dirty="0" smtClean="0">
                <a:solidFill>
                  <a:schemeClr val="tx1"/>
                </a:solidFill>
                <a:effectLst/>
                <a:latin typeface="+mn-lt"/>
                <a:ea typeface="+mn-ea"/>
                <a:cs typeface="+mn-cs"/>
              </a:rPr>
              <a:t> и нашел, что в храме продавали волов, овец и голубей, и сидели меновщики денег. </a:t>
            </a:r>
            <a:r>
              <a:rPr lang="ru-RU" sz="1200" kern="1200" baseline="30000" dirty="0" smtClean="0">
                <a:solidFill>
                  <a:schemeClr val="tx1"/>
                </a:solidFill>
                <a:effectLst/>
                <a:latin typeface="+mn-lt"/>
                <a:ea typeface="+mn-ea"/>
                <a:cs typeface="+mn-cs"/>
              </a:rPr>
              <a:t>15</a:t>
            </a:r>
            <a:r>
              <a:rPr lang="ru-RU" sz="1200" kern="1200" dirty="0" smtClean="0">
                <a:solidFill>
                  <a:schemeClr val="tx1"/>
                </a:solidFill>
                <a:effectLst/>
                <a:latin typeface="+mn-lt"/>
                <a:ea typeface="+mn-ea"/>
                <a:cs typeface="+mn-cs"/>
              </a:rPr>
              <a:t> И, сделав бич из веревок, выгнал из храма всех, </a:t>
            </a:r>
            <a:r>
              <a:rPr lang="ru-RU" sz="1200" i="1" kern="1200" dirty="0" smtClean="0">
                <a:solidFill>
                  <a:schemeClr val="tx1"/>
                </a:solidFill>
                <a:effectLst/>
                <a:latin typeface="+mn-lt"/>
                <a:ea typeface="+mn-ea"/>
                <a:cs typeface="+mn-cs"/>
              </a:rPr>
              <a:t>также</a:t>
            </a:r>
            <a:r>
              <a:rPr lang="ru-RU" sz="1200" kern="1200" dirty="0" smtClean="0">
                <a:solidFill>
                  <a:schemeClr val="tx1"/>
                </a:solidFill>
                <a:effectLst/>
                <a:latin typeface="+mn-lt"/>
                <a:ea typeface="+mn-ea"/>
                <a:cs typeface="+mn-cs"/>
              </a:rPr>
              <a:t> и овец и волов; и деньги у меновщиков рассыпал, а столы их опрокинул. </a:t>
            </a:r>
            <a:r>
              <a:rPr lang="ru-RU" sz="1200" kern="1200" baseline="30000" dirty="0" smtClean="0">
                <a:solidFill>
                  <a:schemeClr val="tx1"/>
                </a:solidFill>
                <a:effectLst/>
                <a:latin typeface="+mn-lt"/>
                <a:ea typeface="+mn-ea"/>
                <a:cs typeface="+mn-cs"/>
              </a:rPr>
              <a:t>16</a:t>
            </a:r>
            <a:r>
              <a:rPr lang="ru-RU" sz="1200" kern="1200" dirty="0" smtClean="0">
                <a:solidFill>
                  <a:schemeClr val="tx1"/>
                </a:solidFill>
                <a:effectLst/>
                <a:latin typeface="+mn-lt"/>
                <a:ea typeface="+mn-ea"/>
                <a:cs typeface="+mn-cs"/>
              </a:rPr>
              <a:t> И сказал продающим голубей: возьмите это отсюда и </a:t>
            </a:r>
            <a:r>
              <a:rPr lang="ru-RU" sz="1200" kern="1200" dirty="0" err="1" smtClean="0">
                <a:solidFill>
                  <a:schemeClr val="tx1"/>
                </a:solidFill>
                <a:effectLst/>
                <a:latin typeface="+mn-lt"/>
                <a:ea typeface="+mn-ea"/>
                <a:cs typeface="+mn-cs"/>
              </a:rPr>
              <a:t>до́ма</a:t>
            </a:r>
            <a:r>
              <a:rPr lang="ru-RU" sz="1200" kern="1200" dirty="0" smtClean="0">
                <a:solidFill>
                  <a:schemeClr val="tx1"/>
                </a:solidFill>
                <a:effectLst/>
                <a:latin typeface="+mn-lt"/>
                <a:ea typeface="+mn-ea"/>
                <a:cs typeface="+mn-cs"/>
              </a:rPr>
              <a:t> Отца Моего не делайте домом торговли. </a:t>
            </a:r>
            <a:r>
              <a:rPr lang="ru-RU" sz="1200" kern="1200" baseline="30000" dirty="0" smtClean="0">
                <a:solidFill>
                  <a:schemeClr val="tx1"/>
                </a:solidFill>
                <a:effectLst/>
                <a:latin typeface="+mn-lt"/>
                <a:ea typeface="+mn-ea"/>
                <a:cs typeface="+mn-cs"/>
              </a:rPr>
              <a:t>17</a:t>
            </a:r>
            <a:r>
              <a:rPr lang="ru-RU" sz="1200" kern="1200" dirty="0" smtClean="0">
                <a:solidFill>
                  <a:schemeClr val="tx1"/>
                </a:solidFill>
                <a:effectLst/>
                <a:latin typeface="+mn-lt"/>
                <a:ea typeface="+mn-ea"/>
                <a:cs typeface="+mn-cs"/>
              </a:rPr>
              <a:t> При сем ученики Его вспомнили, что написано: «ревность по доме Твоем снедает Меня».</a:t>
            </a:r>
          </a:p>
          <a:p>
            <a:pPr rtl="0"/>
            <a:endParaRPr lang="x-none" sz="1200" b="0" i="0" u="none" strike="noStrike" kern="1200" baseline="0" dirty="0">
              <a:solidFill>
                <a:schemeClr val="tx1"/>
              </a:solidFill>
              <a:latin typeface="+mn-lt"/>
              <a:ea typeface="+mn-ea"/>
              <a:cs typeface="+mn-cs"/>
            </a:endParaRPr>
          </a:p>
          <a:p>
            <a:pPr rtl="0"/>
            <a:endParaRPr lang="en-US" sz="1200" b="0" i="0" u="none" strike="noStrike" kern="1200" baseline="0" dirty="0">
              <a:solidFill>
                <a:schemeClr val="tx1"/>
              </a:solidFill>
              <a:latin typeface="+mn-lt"/>
              <a:ea typeface="+mn-ea"/>
              <a:cs typeface="+mn-cs"/>
            </a:endParaRPr>
          </a:p>
          <a:p>
            <a:pPr rtl="0"/>
            <a:r>
              <a:rPr lang="en-US" sz="1200" b="0" i="0" u="none" strike="noStrike" kern="1200" baseline="0" dirty="0">
                <a:solidFill>
                  <a:schemeClr val="tx1"/>
                </a:solidFill>
                <a:latin typeface="+mn-lt"/>
                <a:ea typeface="+mn-ea"/>
                <a:cs typeface="+mn-cs"/>
              </a:rPr>
              <a:t> </a:t>
            </a:r>
            <a:endParaRPr lang="x-none"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D0559FE-92DA-4CF7-8B46-B9E8FCBD1135}" type="slidenum">
              <a:rPr lang="en-US" smtClean="0"/>
              <a:t>47</a:t>
            </a:fld>
            <a:endParaRPr lang="en-US"/>
          </a:p>
        </p:txBody>
      </p:sp>
    </p:spTree>
    <p:extLst>
      <p:ext uri="{BB962C8B-B14F-4D97-AF65-F5344CB8AC3E}">
        <p14:creationId xmlns:p14="http://schemas.microsoft.com/office/powerpoint/2010/main" val="3939878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Храм в Иерусалиме, построенный по повелению и спланированным дарам трех языческих царей, имел славу вселенского Иисуса Христа, учащего людей в этом храме. Учение в храмовых дворах в Иерусалиме на планете Земля. </a:t>
            </a:r>
          </a:p>
          <a:p>
            <a:r>
              <a:rPr lang="ru-RU" dirty="0" smtClean="0"/>
              <a:t>Это был тот самый храм, который был построен на спланированные дары языческими царями.</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48</a:t>
            </a:fld>
            <a:endParaRPr lang="en-US"/>
          </a:p>
        </p:txBody>
      </p:sp>
    </p:spTree>
    <p:extLst>
      <p:ext uri="{BB962C8B-B14F-4D97-AF65-F5344CB8AC3E}">
        <p14:creationId xmlns:p14="http://schemas.microsoft.com/office/powerpoint/2010/main" val="11843887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Господь в Своем святом храме…Это был храм, построенный на спланированные дары.</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49</a:t>
            </a:fld>
            <a:endParaRPr lang="en-US"/>
          </a:p>
        </p:txBody>
      </p:sp>
    </p:spTree>
    <p:extLst>
      <p:ext uri="{BB962C8B-B14F-4D97-AF65-F5344CB8AC3E}">
        <p14:creationId xmlns:p14="http://schemas.microsoft.com/office/powerpoint/2010/main" val="34115534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559FE-92DA-4CF7-8B46-B9E8FCBD1135}" type="slidenum">
              <a:rPr lang="en-US" smtClean="0"/>
              <a:t>51</a:t>
            </a:fld>
            <a:endParaRPr lang="en-US"/>
          </a:p>
        </p:txBody>
      </p:sp>
    </p:spTree>
    <p:extLst>
      <p:ext uri="{BB962C8B-B14F-4D97-AF65-F5344CB8AC3E}">
        <p14:creationId xmlns:p14="http://schemas.microsoft.com/office/powerpoint/2010/main" val="3047886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Вы получаете зарплату от Церкви АСД, но вы работаете по воле Бога-Создателя Вселенной.</a:t>
            </a:r>
          </a:p>
          <a:p>
            <a:endParaRPr lang="ru-RU" dirty="0" smtClean="0"/>
          </a:p>
          <a:p>
            <a:r>
              <a:rPr lang="ru-RU" dirty="0" smtClean="0"/>
              <a:t>Как планировщики даров для Бога Вселенной мы имеем привилегию видеть, как Бог работает над сердцами людей, чтобы поддержать Божью работу на земле.</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6</a:t>
            </a:fld>
            <a:endParaRPr lang="en-US"/>
          </a:p>
        </p:txBody>
      </p:sp>
    </p:spTree>
    <p:extLst>
      <p:ext uri="{BB962C8B-B14F-4D97-AF65-F5344CB8AC3E}">
        <p14:creationId xmlns:p14="http://schemas.microsoft.com/office/powerpoint/2010/main" val="2530951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Каждый член церкви АСД учится тому, как жить, из наставлений Священного Писания.</a:t>
            </a:r>
          </a:p>
          <a:p>
            <a:endParaRPr lang="ru-RU" dirty="0" smtClean="0"/>
          </a:p>
          <a:p>
            <a:r>
              <a:rPr lang="ru-RU" dirty="0" smtClean="0"/>
              <a:t>Специалисты по планированию даров Церкви адвентистов седьмого дня также могут узнать из Писания, как работать в сфере планируемых дарения.</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7</a:t>
            </a:fld>
            <a:endParaRPr lang="en-US"/>
          </a:p>
        </p:txBody>
      </p:sp>
    </p:spTree>
    <p:extLst>
      <p:ext uri="{BB962C8B-B14F-4D97-AF65-F5344CB8AC3E}">
        <p14:creationId xmlns:p14="http://schemas.microsoft.com/office/powerpoint/2010/main" val="3266019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«Вы спрашиваете, уместно ли принимать дары от </a:t>
            </a:r>
            <a:r>
              <a:rPr lang="ru-RU" sz="1200" b="1" kern="1200" dirty="0" smtClean="0">
                <a:solidFill>
                  <a:schemeClr val="tx1"/>
                </a:solidFill>
                <a:effectLst/>
                <a:latin typeface="+mn-lt"/>
                <a:ea typeface="+mn-ea"/>
                <a:cs typeface="+mn-cs"/>
              </a:rPr>
              <a:t>язычников.</a:t>
            </a:r>
            <a:r>
              <a:rPr lang="ru-RU" sz="1200" kern="1200" dirty="0" smtClean="0">
                <a:solidFill>
                  <a:schemeClr val="tx1"/>
                </a:solidFill>
                <a:effectLst/>
                <a:latin typeface="+mn-lt"/>
                <a:ea typeface="+mn-ea"/>
                <a:cs typeface="+mn-cs"/>
              </a:rPr>
              <a:t> Вопрос этот не праздный, но я, в свою очередь, хочу вас спросить: </a:t>
            </a:r>
            <a:r>
              <a:rPr lang="ru-RU" sz="1200" b="1" kern="1200" dirty="0" smtClean="0">
                <a:solidFill>
                  <a:schemeClr val="tx1"/>
                </a:solidFill>
                <a:effectLst/>
                <a:latin typeface="+mn-lt"/>
                <a:ea typeface="+mn-ea"/>
                <a:cs typeface="+mn-cs"/>
              </a:rPr>
              <a:t>кто владеет нашим миром?</a:t>
            </a:r>
            <a:r>
              <a:rPr lang="ru-RU" sz="1200" kern="1200" dirty="0" smtClean="0">
                <a:solidFill>
                  <a:schemeClr val="tx1"/>
                </a:solidFill>
                <a:effectLst/>
                <a:latin typeface="+mn-lt"/>
                <a:ea typeface="+mn-ea"/>
                <a:cs typeface="+mn-cs"/>
              </a:rPr>
              <a:t> Кто подлинный хозяин домов и земель? Разве не Бог? Кто доверил в руки людей изобилие, благодаря которому можно напитать голодных, одеть нагих и приютить бездомных? Господь будет управлять людьми мира сего, даже идолопоклонниками, побуждая их жертвовать от своего изобилия в поддержку Его работы, если мы найдем к ним мудрый подход и дадим им возможность делать то, что для них будет особой привилегией. </a:t>
            </a:r>
            <a:r>
              <a:rPr lang="ru-RU" sz="1200" b="1" kern="1200" dirty="0" smtClean="0">
                <a:solidFill>
                  <a:schemeClr val="tx1"/>
                </a:solidFill>
                <a:effectLst/>
                <a:latin typeface="+mn-lt"/>
                <a:ea typeface="+mn-ea"/>
                <a:cs typeface="+mn-cs"/>
              </a:rPr>
              <a:t>Мы должны принять те дары, которые они готовы принести.» </a:t>
            </a:r>
            <a:r>
              <a:rPr lang="ru-RU" sz="1200" b="1" kern="1200" dirty="0" err="1" smtClean="0">
                <a:solidFill>
                  <a:schemeClr val="tx1"/>
                </a:solidFill>
                <a:effectLst/>
                <a:latin typeface="+mn-lt"/>
                <a:ea typeface="+mn-ea"/>
                <a:cs typeface="+mn-cs"/>
              </a:rPr>
              <a:t>Елана</a:t>
            </a:r>
            <a:r>
              <a:rPr lang="ru-RU" sz="1200" b="1" kern="1200" dirty="0" smtClean="0">
                <a:solidFill>
                  <a:schemeClr val="tx1"/>
                </a:solidFill>
                <a:effectLst/>
                <a:latin typeface="+mn-lt"/>
                <a:ea typeface="+mn-ea"/>
                <a:cs typeface="+mn-cs"/>
              </a:rPr>
              <a:t> Уайт, Советы по управления Ресурсами [185.1, 185.]</a:t>
            </a:r>
            <a:endParaRPr lang="en-US" b="0" i="0" u="none" strike="noStrike" baseline="0" dirty="0"/>
          </a:p>
        </p:txBody>
      </p:sp>
      <p:sp>
        <p:nvSpPr>
          <p:cNvPr id="4" name="Slide Number Placeholder 3"/>
          <p:cNvSpPr>
            <a:spLocks noGrp="1"/>
          </p:cNvSpPr>
          <p:nvPr>
            <p:ph type="sldNum" sz="quarter" idx="10"/>
          </p:nvPr>
        </p:nvSpPr>
        <p:spPr/>
        <p:txBody>
          <a:bodyPr/>
          <a:lstStyle/>
          <a:p>
            <a:fld id="{9D0559FE-92DA-4CF7-8B46-B9E8FCBD1135}" type="slidenum">
              <a:rPr lang="en-US" smtClean="0"/>
              <a:t>8</a:t>
            </a:fld>
            <a:endParaRPr lang="en-US"/>
          </a:p>
        </p:txBody>
      </p:sp>
    </p:spTree>
    <p:extLst>
      <p:ext uri="{BB962C8B-B14F-4D97-AF65-F5344CB8AC3E}">
        <p14:creationId xmlns:p14="http://schemas.microsoft.com/office/powerpoint/2010/main" val="2939276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dirty="0" smtClean="0"/>
              <a:t>Божий народ отделен от мира, но не независим от него. Бог назначил Своих последователей быть послами в обществах, которым мы служим. Земные послы обычно живут и дипломатично общаются с лидерами и людьми той местности, куда они назначены. Послы официально представляют своего лидера в назначенном сообществе. Бог является нашим лидером, Иисус дал нам задание НАСЛАЖДАТЬ мир, Святой Дух наделяет нас полномочиями для выполнения этой задачи.</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a:t>
            </a:r>
            <a:r>
              <a:rPr lang="ru-RU" sz="1200" b="1" kern="1200" dirty="0" smtClean="0">
                <a:solidFill>
                  <a:schemeClr val="tx1"/>
                </a:solidFill>
                <a:effectLst/>
                <a:latin typeface="+mn-lt"/>
                <a:ea typeface="+mn-ea"/>
                <a:cs typeface="+mn-cs"/>
              </a:rPr>
              <a:t>Если бы нужды дела Божьего были представлены нами в правильном свете перед людьми, имеющими деньги и влияние в обществе</a:t>
            </a:r>
            <a:r>
              <a:rPr lang="ru-RU" sz="1200" kern="1200" dirty="0" smtClean="0">
                <a:solidFill>
                  <a:schemeClr val="tx1"/>
                </a:solidFill>
                <a:effectLst/>
                <a:latin typeface="+mn-lt"/>
                <a:ea typeface="+mn-ea"/>
                <a:cs typeface="+mn-cs"/>
              </a:rPr>
              <a:t>, они могли бы многое сделать для проповеди истины. Мы упустили немало возможностей и лишились преимуществ, которые могли бы принести нам большую пользу, </a:t>
            </a:r>
            <a:r>
              <a:rPr lang="ru-RU" sz="1200" b="1" kern="1200" dirty="0" smtClean="0">
                <a:solidFill>
                  <a:schemeClr val="tx1"/>
                </a:solidFill>
                <a:effectLst/>
                <a:latin typeface="+mn-lt"/>
                <a:ea typeface="+mn-ea"/>
                <a:cs typeface="+mn-cs"/>
              </a:rPr>
              <a:t>из-за нежелания устанавливать контакты с миром.»</a:t>
            </a:r>
            <a:br>
              <a:rPr lang="ru-RU" sz="1200" b="1" kern="1200" dirty="0" smtClean="0">
                <a:solidFill>
                  <a:schemeClr val="tx1"/>
                </a:solidFill>
                <a:effectLst/>
                <a:latin typeface="+mn-lt"/>
                <a:ea typeface="+mn-ea"/>
                <a:cs typeface="+mn-cs"/>
              </a:rPr>
            </a:br>
            <a:r>
              <a:rPr lang="ru-RU" sz="1200" b="1" kern="1200" dirty="0" smtClean="0">
                <a:solidFill>
                  <a:schemeClr val="tx1"/>
                </a:solidFill>
                <a:effectLst/>
                <a:latin typeface="+mn-lt"/>
                <a:ea typeface="+mn-ea"/>
                <a:cs typeface="+mn-cs"/>
              </a:rPr>
              <a:t> Елена Уайт, Советы по управления Ресурсами [185.1, 186.1]</a:t>
            </a:r>
            <a:r>
              <a:rPr lang="ru-RU" sz="1200" kern="1200" dirty="0" smtClean="0">
                <a:solidFill>
                  <a:schemeClr val="tx1"/>
                </a:solidFill>
                <a:effectLst/>
                <a:latin typeface="+mn-lt"/>
                <a:ea typeface="+mn-ea"/>
                <a:cs typeface="+mn-cs"/>
              </a:rPr>
              <a:t> </a:t>
            </a:r>
          </a:p>
          <a:p>
            <a:endParaRPr lang="ru-RU" sz="1200" b="1" kern="1200" dirty="0" smtClean="0">
              <a:solidFill>
                <a:schemeClr val="tx1"/>
              </a:solidFill>
              <a:effectLst/>
              <a:latin typeface="+mn-lt"/>
              <a:ea typeface="+mn-ea"/>
              <a:cs typeface="+mn-cs"/>
            </a:endParaRPr>
          </a:p>
          <a:p>
            <a:r>
              <a:rPr lang="en-US" b="0" i="0" u="none" strike="noStrike" baseline="0" dirty="0" smtClean="0"/>
              <a:t> </a:t>
            </a:r>
            <a:endParaRPr lang="en-US" b="0" i="0" u="none" strike="noStrike" baseline="0" dirty="0"/>
          </a:p>
          <a:p>
            <a:r>
              <a:rPr lang="ru-RU" sz="1200" b="1" u="sng" kern="1200" dirty="0" smtClean="0">
                <a:solidFill>
                  <a:schemeClr val="tx1"/>
                </a:solidFill>
                <a:effectLst/>
                <a:latin typeface="+mn-lt"/>
                <a:ea typeface="+mn-ea"/>
                <a:cs typeface="+mn-cs"/>
                <a:hlinkClick r:id="rId3"/>
              </a:rPr>
              <a:t>Матфея 5:13-16</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 13</a:t>
            </a:r>
            <a:r>
              <a:rPr lang="ru-RU" sz="1200" kern="120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Вы — соль земли</a:t>
            </a:r>
            <a:r>
              <a:rPr lang="ru-RU" sz="1200" kern="1200" dirty="0" smtClean="0">
                <a:solidFill>
                  <a:schemeClr val="tx1"/>
                </a:solidFill>
                <a:effectLst/>
                <a:latin typeface="+mn-lt"/>
                <a:ea typeface="+mn-ea"/>
                <a:cs typeface="+mn-cs"/>
              </a:rPr>
              <a:t>. Если же соль потеряет силу, то чем сделаешь ее соленою? Она уже ни к чему не годна, как разве выбросить ее вон на попрание людям. </a:t>
            </a:r>
            <a:r>
              <a:rPr lang="ru-RU" sz="1200" kern="1200" baseline="30000" dirty="0" smtClean="0">
                <a:solidFill>
                  <a:schemeClr val="tx1"/>
                </a:solidFill>
                <a:effectLst/>
                <a:latin typeface="+mn-lt"/>
                <a:ea typeface="+mn-ea"/>
                <a:cs typeface="+mn-cs"/>
              </a:rPr>
              <a:t>14</a:t>
            </a:r>
            <a:r>
              <a:rPr lang="ru-RU" sz="1200" kern="1200" dirty="0" smtClean="0">
                <a:solidFill>
                  <a:schemeClr val="tx1"/>
                </a:solidFill>
                <a:effectLst/>
                <a:latin typeface="+mn-lt"/>
                <a:ea typeface="+mn-ea"/>
                <a:cs typeface="+mn-cs"/>
              </a:rPr>
              <a:t> Вы — свет мира. Не может укрыться город, стоящий на верху горы. </a:t>
            </a:r>
            <a:r>
              <a:rPr lang="ru-RU" sz="1200" kern="1200" baseline="30000" dirty="0" smtClean="0">
                <a:solidFill>
                  <a:schemeClr val="tx1"/>
                </a:solidFill>
                <a:effectLst/>
                <a:latin typeface="+mn-lt"/>
                <a:ea typeface="+mn-ea"/>
                <a:cs typeface="+mn-cs"/>
              </a:rPr>
              <a:t>15</a:t>
            </a:r>
            <a:r>
              <a:rPr lang="ru-RU" sz="1200" kern="1200" dirty="0" smtClean="0">
                <a:solidFill>
                  <a:schemeClr val="tx1"/>
                </a:solidFill>
                <a:effectLst/>
                <a:latin typeface="+mn-lt"/>
                <a:ea typeface="+mn-ea"/>
                <a:cs typeface="+mn-cs"/>
              </a:rPr>
              <a:t> И, зажегши свечу, не ставят ее под сосудом, но на подсвечнике, и светит всем в доме. </a:t>
            </a:r>
            <a:r>
              <a:rPr lang="ru-RU" sz="1200" kern="1200" baseline="30000" dirty="0" smtClean="0">
                <a:solidFill>
                  <a:schemeClr val="tx1"/>
                </a:solidFill>
                <a:effectLst/>
                <a:latin typeface="+mn-lt"/>
                <a:ea typeface="+mn-ea"/>
                <a:cs typeface="+mn-cs"/>
              </a:rPr>
              <a:t>16</a:t>
            </a:r>
            <a:r>
              <a:rPr lang="ru-RU" sz="1200" kern="1200" dirty="0" smtClean="0">
                <a:solidFill>
                  <a:schemeClr val="tx1"/>
                </a:solidFill>
                <a:effectLst/>
                <a:latin typeface="+mn-lt"/>
                <a:ea typeface="+mn-ea"/>
                <a:cs typeface="+mn-cs"/>
              </a:rPr>
              <a:t> Так да светит свет ваш пред людьми, чтобы они видели ваши добрые дела и прославляли Отца вашего Небесного.»</a:t>
            </a:r>
          </a:p>
          <a:p>
            <a:pPr rtl="0"/>
            <a:endParaRPr lang="x-none" sz="1200" b="0" i="0" u="none" strike="noStrike" kern="1200" baseline="0" dirty="0">
              <a:solidFill>
                <a:schemeClr val="tx1"/>
              </a:solidFill>
              <a:latin typeface="+mn-lt"/>
              <a:ea typeface="+mn-ea"/>
              <a:cs typeface="+mn-cs"/>
            </a:endParaRPr>
          </a:p>
          <a:p>
            <a:endParaRPr lang="en-US" b="0" i="0" u="none" strike="noStrike" baseline="0" dirty="0"/>
          </a:p>
          <a:p>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9</a:t>
            </a:fld>
            <a:endParaRPr lang="en-US"/>
          </a:p>
        </p:txBody>
      </p:sp>
    </p:spTree>
    <p:extLst>
      <p:ext uri="{BB962C8B-B14F-4D97-AF65-F5344CB8AC3E}">
        <p14:creationId xmlns:p14="http://schemas.microsoft.com/office/powerpoint/2010/main" val="2686331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smtClean="0">
                <a:solidFill>
                  <a:schemeClr val="tx1"/>
                </a:solidFill>
                <a:effectLst/>
                <a:latin typeface="+mn-lt"/>
                <a:ea typeface="+mn-ea"/>
                <a:cs typeface="+mn-cs"/>
              </a:rPr>
              <a:t>«Нам необходимо наладить контакты с людьми, занимающими высокое положение, и, проявляя мудрость змея и простоту голубя, воспользоваться имеющимися у них возможностями, </a:t>
            </a:r>
            <a:r>
              <a:rPr lang="ru-RU" sz="1200" b="1" kern="1200" dirty="0" smtClean="0">
                <a:solidFill>
                  <a:schemeClr val="tx1"/>
                </a:solidFill>
                <a:effectLst/>
                <a:latin typeface="+mn-lt"/>
                <a:ea typeface="+mn-ea"/>
                <a:cs typeface="+mn-cs"/>
              </a:rPr>
              <a:t>ибо Господь будет побуждать их сделать много доброго для Его народа</a:t>
            </a:r>
            <a:r>
              <a:rPr lang="ru-RU" sz="1200" kern="1200" dirty="0" smtClean="0">
                <a:solidFill>
                  <a:schemeClr val="tx1"/>
                </a:solidFill>
                <a:effectLst/>
                <a:latin typeface="+mn-lt"/>
                <a:ea typeface="+mn-ea"/>
                <a:cs typeface="+mn-cs"/>
              </a:rPr>
              <a:t>. Если дельный человек представит перед людьми, имеющими деньги и влияние в обществе, нужды Божьей работы в истинном свете, эти люди могут многое сделать ради продвижения дела Божьего. Мы упустили немало возможностей и лишились преимуществ, которые могли бы принести нам большую пользу, из-за нежелания устанавливать контакты с миром. Но </a:t>
            </a:r>
            <a:r>
              <a:rPr lang="ru-RU" sz="1200" b="1" kern="1200" dirty="0" smtClean="0">
                <a:solidFill>
                  <a:schemeClr val="tx1"/>
                </a:solidFill>
                <a:effectLst/>
                <a:latin typeface="+mn-lt"/>
                <a:ea typeface="+mn-ea"/>
                <a:cs typeface="+mn-cs"/>
              </a:rPr>
              <a:t>мы отнюдь не жертвуем принципами истины, когда стремимся использовать любую возможность ради процветания Божьего </a:t>
            </a:r>
            <a:r>
              <a:rPr lang="ru-RU" sz="1200" b="1" kern="1200" dirty="0" err="1" smtClean="0">
                <a:solidFill>
                  <a:schemeClr val="tx1"/>
                </a:solidFill>
                <a:effectLst/>
                <a:latin typeface="+mn-lt"/>
                <a:ea typeface="+mn-ea"/>
                <a:cs typeface="+mn-cs"/>
              </a:rPr>
              <a:t>дела</a:t>
            </a:r>
            <a:r>
              <a:rPr lang="ru-RU" sz="1200" kern="1200" dirty="0" err="1" smtClean="0">
                <a:solidFill>
                  <a:schemeClr val="tx1"/>
                </a:solidFill>
                <a:effectLst/>
                <a:latin typeface="+mn-lt"/>
                <a:ea typeface="+mn-ea"/>
                <a:cs typeface="+mn-cs"/>
              </a:rPr>
              <a:t>».</a:t>
            </a:r>
            <a:r>
              <a:rPr lang="ru-RU" sz="1100" b="1" kern="1200" dirty="0" err="1" smtClean="0">
                <a:solidFill>
                  <a:schemeClr val="tx1"/>
                </a:solidFill>
                <a:effectLst/>
                <a:latin typeface="+mn-lt"/>
                <a:ea typeface="+mn-ea"/>
                <a:cs typeface="+mn-cs"/>
              </a:rPr>
              <a:t>Елена</a:t>
            </a:r>
            <a:r>
              <a:rPr lang="ru-RU" sz="1100" b="1" kern="1200" dirty="0" smtClean="0">
                <a:solidFill>
                  <a:schemeClr val="tx1"/>
                </a:solidFill>
                <a:effectLst/>
                <a:latin typeface="+mn-lt"/>
                <a:ea typeface="+mn-ea"/>
                <a:cs typeface="+mn-cs"/>
              </a:rPr>
              <a:t> Уайт, Советы по управления Ресурсами [185.3]</a:t>
            </a:r>
            <a:r>
              <a:rPr lang="ru-RU" sz="1200" kern="1200" dirty="0" smtClean="0">
                <a:solidFill>
                  <a:schemeClr val="tx1"/>
                </a:solidFill>
                <a:effectLst/>
                <a:latin typeface="+mn-lt"/>
                <a:ea typeface="+mn-ea"/>
                <a:cs typeface="+mn-cs"/>
              </a:rPr>
              <a:t> </a:t>
            </a:r>
          </a:p>
          <a:p>
            <a:r>
              <a:rPr lang="en-US" b="0" i="0" u="none" strike="noStrike" baseline="0" dirty="0" smtClean="0"/>
              <a:t> </a:t>
            </a:r>
            <a:endParaRPr lang="en-US" dirty="0"/>
          </a:p>
        </p:txBody>
      </p:sp>
      <p:sp>
        <p:nvSpPr>
          <p:cNvPr id="4" name="Slide Number Placeholder 3"/>
          <p:cNvSpPr>
            <a:spLocks noGrp="1"/>
          </p:cNvSpPr>
          <p:nvPr>
            <p:ph type="sldNum" sz="quarter" idx="10"/>
          </p:nvPr>
        </p:nvSpPr>
        <p:spPr/>
        <p:txBody>
          <a:bodyPr/>
          <a:lstStyle/>
          <a:p>
            <a:fld id="{9D0559FE-92DA-4CF7-8B46-B9E8FCBD1135}" type="slidenum">
              <a:rPr lang="en-US" smtClean="0"/>
              <a:t>10</a:t>
            </a:fld>
            <a:endParaRPr lang="en-US"/>
          </a:p>
        </p:txBody>
      </p:sp>
    </p:spTree>
    <p:extLst>
      <p:ext uri="{BB962C8B-B14F-4D97-AF65-F5344CB8AC3E}">
        <p14:creationId xmlns:p14="http://schemas.microsoft.com/office/powerpoint/2010/main" val="1681411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2/9/2022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2/9/2022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7.xml.rels><?xml version="1.0" encoding="UTF-8" standalone="yes"?>
<Relationships xmlns="http://schemas.openxmlformats.org/package/2006/relationships"><Relationship Id="rId3" Type="http://schemas.openxmlformats.org/officeDocument/2006/relationships/hyperlink" Target="https://bible.ru/deu-6.5/"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bible.ru/2ti-3.16-17/"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bible.ru/psa-49.10-12/"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u-RU" dirty="0"/>
              <a:t>ПОЛИТИКА ПРИНЯТИЯ ЗАПЛАНИРОВАННЫХ </a:t>
            </a:r>
            <a:r>
              <a:rPr lang="ru-RU" dirty="0" smtClean="0"/>
              <a:t>ПОДАРКОВ </a:t>
            </a:r>
            <a:endParaRPr lang="en-US" dirty="0"/>
          </a:p>
        </p:txBody>
      </p:sp>
      <p:sp>
        <p:nvSpPr>
          <p:cNvPr id="3" name="Subtitle 2"/>
          <p:cNvSpPr>
            <a:spLocks noGrp="1"/>
          </p:cNvSpPr>
          <p:nvPr>
            <p:ph type="subTitle" idx="1"/>
          </p:nvPr>
        </p:nvSpPr>
        <p:spPr/>
        <p:txBody>
          <a:bodyPr>
            <a:normAutofit/>
          </a:bodyPr>
          <a:lstStyle/>
          <a:p>
            <a:r>
              <a:rPr lang="ru-RU" sz="3200" dirty="0"/>
              <a:t>КТО И ПРИ КАКИХ ОБСТОЯТЕЛЬСТВАХ?</a:t>
            </a:r>
            <a:endParaRPr lang="en-US" sz="3200" dirty="0"/>
          </a:p>
        </p:txBody>
      </p:sp>
    </p:spTree>
    <p:extLst>
      <p:ext uri="{BB962C8B-B14F-4D97-AF65-F5344CB8AC3E}">
        <p14:creationId xmlns:p14="http://schemas.microsoft.com/office/powerpoint/2010/main" val="3794230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ПОСЛЫ ДЛЯ ИИСУСА ХРИСТА</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9254" y="1643065"/>
            <a:ext cx="11565804" cy="5214938"/>
          </a:xfrm>
        </p:spPr>
      </p:pic>
    </p:spTree>
    <p:extLst>
      <p:ext uri="{BB962C8B-B14F-4D97-AF65-F5344CB8AC3E}">
        <p14:creationId xmlns:p14="http://schemas.microsoft.com/office/powerpoint/2010/main" val="2390185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ДАРИТЬ И ПОЛУЧАТЬ ПОДДЕРЖКУ</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2511" y="1577742"/>
            <a:ext cx="11012710" cy="6194652"/>
          </a:xfrm>
        </p:spPr>
      </p:pic>
    </p:spTree>
    <p:extLst>
      <p:ext uri="{BB962C8B-B14F-4D97-AF65-F5344CB8AC3E}">
        <p14:creationId xmlns:p14="http://schemas.microsoft.com/office/powerpoint/2010/main" val="1555304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ГОТОВ С МУДРОСТЬЮ</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2895" y="1673016"/>
            <a:ext cx="10283824" cy="6853206"/>
          </a:xfrm>
        </p:spPr>
      </p:pic>
    </p:spTree>
    <p:extLst>
      <p:ext uri="{BB962C8B-B14F-4D97-AF65-F5344CB8AC3E}">
        <p14:creationId xmlns:p14="http://schemas.microsoft.com/office/powerpoint/2010/main" val="1101846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ЕЗДРА И ПЕРСИДСКИЙ ЦАРЬ КИР</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21291" y="1479786"/>
            <a:ext cx="5966052" cy="5966052"/>
          </a:xfrm>
        </p:spPr>
      </p:pic>
    </p:spTree>
    <p:extLst>
      <p:ext uri="{BB962C8B-B14F-4D97-AF65-F5344CB8AC3E}">
        <p14:creationId xmlns:p14="http://schemas.microsoft.com/office/powerpoint/2010/main" val="1546723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3228"/>
            <a:ext cx="10540999" cy="1080938"/>
          </a:xfrm>
        </p:spPr>
        <p:txBody>
          <a:bodyPr/>
          <a:lstStyle/>
          <a:p>
            <a:r>
              <a:rPr lang="ru-RU" dirty="0"/>
              <a:t>ЗАПЛАНИРОВАННЫЙ ПОДАРОК КИРА ИСПОЛНИЛ ПРОРОЧЕСТВА</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6234" t="5548" r="4860" b="4845"/>
          <a:stretch/>
        </p:blipFill>
        <p:spPr>
          <a:xfrm>
            <a:off x="5355772" y="1834166"/>
            <a:ext cx="5078185" cy="4947558"/>
          </a:xfrm>
        </p:spPr>
      </p:pic>
      <p:sp>
        <p:nvSpPr>
          <p:cNvPr id="5" name="TextBox 4"/>
          <p:cNvSpPr txBox="1"/>
          <p:nvPr/>
        </p:nvSpPr>
        <p:spPr>
          <a:xfrm>
            <a:off x="424543" y="3086100"/>
            <a:ext cx="4722549" cy="2554545"/>
          </a:xfrm>
          <a:prstGeom prst="rect">
            <a:avLst/>
          </a:prstGeom>
          <a:noFill/>
        </p:spPr>
        <p:txBody>
          <a:bodyPr wrap="square" rtlCol="0">
            <a:spAutoFit/>
          </a:bodyPr>
          <a:lstStyle/>
          <a:p>
            <a:r>
              <a:rPr lang="ru-RU" sz="3200" dirty="0"/>
              <a:t>Окончание 70-летнего плена</a:t>
            </a:r>
          </a:p>
          <a:p>
            <a:endParaRPr lang="ru-RU" sz="3200" dirty="0"/>
          </a:p>
          <a:p>
            <a:r>
              <a:rPr lang="ru-RU" sz="3200" dirty="0"/>
              <a:t>Восстановление Иерусалимского храма</a:t>
            </a:r>
            <a:endParaRPr lang="en-US" sz="3200" dirty="0"/>
          </a:p>
        </p:txBody>
      </p:sp>
    </p:spTree>
    <p:extLst>
      <p:ext uri="{BB962C8B-B14F-4D97-AF65-F5344CB8AC3E}">
        <p14:creationId xmlns:p14="http://schemas.microsoft.com/office/powerpoint/2010/main" val="3389223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ЦАРЬ ДАРИЙ ПРОДОЛЖАЕТ</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2086" y="1687091"/>
            <a:ext cx="8069490" cy="5584088"/>
          </a:xfrm>
        </p:spPr>
      </p:pic>
    </p:spTree>
    <p:extLst>
      <p:ext uri="{BB962C8B-B14F-4D97-AF65-F5344CB8AC3E}">
        <p14:creationId xmlns:p14="http://schemas.microsoft.com/office/powerpoint/2010/main" val="4145880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УКАЗ ДАРИЯ</a:t>
            </a:r>
            <a:endParaRPr lang="en-US" dirty="0"/>
          </a:p>
        </p:txBody>
      </p:sp>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422" y="1496113"/>
            <a:ext cx="12403154" cy="6945766"/>
          </a:xfrm>
        </p:spPr>
      </p:pic>
    </p:spTree>
    <p:extLst>
      <p:ext uri="{BB962C8B-B14F-4D97-AF65-F5344CB8AC3E}">
        <p14:creationId xmlns:p14="http://schemas.microsoft.com/office/powerpoint/2010/main" val="1443113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ИЕРУСАЛИМСКИЙ ХРАМ ЗАВЕРШЕН</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4572" y="1496107"/>
            <a:ext cx="8497964" cy="5443538"/>
          </a:xfrm>
        </p:spPr>
      </p:pic>
    </p:spTree>
    <p:extLst>
      <p:ext uri="{BB962C8B-B14F-4D97-AF65-F5344CB8AC3E}">
        <p14:creationId xmlns:p14="http://schemas.microsoft.com/office/powerpoint/2010/main" val="1565434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НЕЕМИЯ И ИМПЕРАТОР АРТАКСЕРКС</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18198" y="1528766"/>
            <a:ext cx="7258048" cy="5443538"/>
          </a:xfrm>
        </p:spPr>
      </p:pic>
    </p:spTree>
    <p:extLst>
      <p:ext uri="{BB962C8B-B14F-4D97-AF65-F5344CB8AC3E}">
        <p14:creationId xmlns:p14="http://schemas.microsoft.com/office/powerpoint/2010/main" val="1039117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БОГ ДВИЖЕТ СЕРДЦАМИ, ИМЕЙТЕ НАГОТОВЕ ОТВЕТ</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5806"/>
          <a:stretch/>
        </p:blipFill>
        <p:spPr>
          <a:xfrm>
            <a:off x="2561327" y="1834166"/>
            <a:ext cx="6320468" cy="5927272"/>
          </a:xfrm>
        </p:spPr>
      </p:pic>
    </p:spTree>
    <p:extLst>
      <p:ext uri="{BB962C8B-B14F-4D97-AF65-F5344CB8AC3E}">
        <p14:creationId xmlns:p14="http://schemas.microsoft.com/office/powerpoint/2010/main" val="534857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D397D-9503-435A-8F70-A652AC05EA9F}"/>
              </a:ext>
            </a:extLst>
          </p:cNvPr>
          <p:cNvSpPr>
            <a:spLocks noGrp="1"/>
          </p:cNvSpPr>
          <p:nvPr>
            <p:ph type="title"/>
          </p:nvPr>
        </p:nvSpPr>
        <p:spPr/>
        <p:txBody>
          <a:bodyPr/>
          <a:lstStyle/>
          <a:p>
            <a:r>
              <a:rPr lang="ru-RU" dirty="0"/>
              <a:t>РУКОВОДСТВО ПО ПРИНЯТИЮ ПОДАРКОВ</a:t>
            </a:r>
            <a:endParaRPr lang="en-US" dirty="0"/>
          </a:p>
        </p:txBody>
      </p:sp>
      <p:sp>
        <p:nvSpPr>
          <p:cNvPr id="3" name="Content Placeholder 2">
            <a:extLst>
              <a:ext uri="{FF2B5EF4-FFF2-40B4-BE49-F238E27FC236}">
                <a16:creationId xmlns:a16="http://schemas.microsoft.com/office/drawing/2014/main" id="{827DD43B-6AC3-477D-98F9-34D74F36D855}"/>
              </a:ext>
            </a:extLst>
          </p:cNvPr>
          <p:cNvSpPr>
            <a:spLocks noGrp="1"/>
          </p:cNvSpPr>
          <p:nvPr>
            <p:ph idx="1"/>
          </p:nvPr>
        </p:nvSpPr>
        <p:spPr/>
        <p:txBody>
          <a:bodyPr>
            <a:normAutofit fontScale="92500" lnSpcReduction="20000"/>
          </a:bodyPr>
          <a:lstStyle/>
          <a:p>
            <a:endParaRPr lang="en-US" dirty="0"/>
          </a:p>
          <a:p>
            <a:r>
              <a:rPr lang="ru-RU" sz="4000" dirty="0" smtClean="0"/>
              <a:t>Библейские </a:t>
            </a:r>
            <a:r>
              <a:rPr lang="ru-RU" sz="4000" dirty="0" err="1" smtClean="0"/>
              <a:t>иссладования</a:t>
            </a:r>
            <a:endParaRPr lang="en-US" sz="4000" dirty="0"/>
          </a:p>
          <a:p>
            <a:endParaRPr lang="en-US" sz="4000" dirty="0"/>
          </a:p>
          <a:p>
            <a:r>
              <a:rPr lang="ru-RU" sz="4000" dirty="0" smtClean="0"/>
              <a:t>Труды Елены Уайт</a:t>
            </a:r>
            <a:endParaRPr lang="en-US" sz="4000" dirty="0"/>
          </a:p>
          <a:p>
            <a:endParaRPr lang="en-US" sz="4000" dirty="0"/>
          </a:p>
          <a:p>
            <a:r>
              <a:rPr lang="ru-RU" sz="4000" dirty="0"/>
              <a:t>Управление архивов, статистики и исследований ASTR</a:t>
            </a:r>
            <a:endParaRPr lang="en-US" sz="4000" dirty="0"/>
          </a:p>
        </p:txBody>
      </p:sp>
    </p:spTree>
    <p:extLst>
      <p:ext uri="{BB962C8B-B14F-4D97-AF65-F5344CB8AC3E}">
        <p14:creationId xmlns:p14="http://schemas.microsoft.com/office/powerpoint/2010/main" val="625438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ЗАПЛАНИРОВАННЫЙ ДАР НАЧАЛ ПРОРОЧЕСКИЙ ПЕРИОД</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190" y="2247219"/>
            <a:ext cx="12683366" cy="3778024"/>
          </a:xfrm>
        </p:spPr>
      </p:pic>
    </p:spTree>
    <p:extLst>
      <p:ext uri="{BB962C8B-B14F-4D97-AF65-F5344CB8AC3E}">
        <p14:creationId xmlns:p14="http://schemas.microsoft.com/office/powerpoint/2010/main" val="1267774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БОГ ПО_ПРЕЖНЕМУ ВЛИЯЕТ НА СЕРДЦА</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73932" y="1599971"/>
            <a:ext cx="4313918" cy="5431758"/>
          </a:xfrm>
        </p:spPr>
      </p:pic>
    </p:spTree>
    <p:extLst>
      <p:ext uri="{BB962C8B-B14F-4D97-AF65-F5344CB8AC3E}">
        <p14:creationId xmlns:p14="http://schemas.microsoft.com/office/powerpoint/2010/main" val="730573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ПОДАРОК СЕСИЛА РОДСА 1893</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23461" y="-6128"/>
            <a:ext cx="4852594" cy="7109052"/>
          </a:xfrm>
        </p:spPr>
      </p:pic>
      <p:sp>
        <p:nvSpPr>
          <p:cNvPr id="5" name="TextBox 4"/>
          <p:cNvSpPr txBox="1"/>
          <p:nvPr/>
        </p:nvSpPr>
        <p:spPr>
          <a:xfrm>
            <a:off x="680321" y="2922814"/>
            <a:ext cx="6063379" cy="1569660"/>
          </a:xfrm>
          <a:prstGeom prst="rect">
            <a:avLst/>
          </a:prstGeom>
          <a:noFill/>
        </p:spPr>
        <p:txBody>
          <a:bodyPr wrap="square" rtlCol="0">
            <a:spAutoFit/>
          </a:bodyPr>
          <a:lstStyle/>
          <a:p>
            <a:r>
              <a:rPr lang="ru-RU" sz="3200" b="1" dirty="0"/>
              <a:t>Старейшина </a:t>
            </a:r>
            <a:endParaRPr lang="ru-RU" sz="3200" b="1" dirty="0" smtClean="0"/>
          </a:p>
          <a:p>
            <a:r>
              <a:rPr lang="ru-RU" sz="3200" b="1" dirty="0" err="1" smtClean="0"/>
              <a:t>А.Т.Робинсон</a:t>
            </a:r>
            <a:r>
              <a:rPr lang="ru-RU" sz="3200" b="1" dirty="0" smtClean="0"/>
              <a:t> Миссионер Адвентистов Седьмого Дня</a:t>
            </a:r>
            <a:endParaRPr lang="en-US" sz="3200" dirty="0"/>
          </a:p>
        </p:txBody>
      </p:sp>
    </p:spTree>
    <p:extLst>
      <p:ext uri="{BB962C8B-B14F-4D97-AF65-F5344CB8AC3E}">
        <p14:creationId xmlns:p14="http://schemas.microsoft.com/office/powerpoint/2010/main" val="4682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РЕАКЦИЯ ГЕНЕРАЛЬНОЙ КОНФЕРЕНЦИИ НА ПОДАРОК 1895 ГОДА</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5683" y="1834166"/>
            <a:ext cx="8165308" cy="5443538"/>
          </a:xfrm>
        </p:spPr>
      </p:pic>
    </p:spTree>
    <p:extLst>
      <p:ext uri="{BB962C8B-B14F-4D97-AF65-F5344CB8AC3E}">
        <p14:creationId xmlns:p14="http://schemas.microsoft.com/office/powerpoint/2010/main" val="638419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БОГ ВМЕШАЕТСЯ, ЛИДЕРЫ СЛУШАЮТ</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649" y="1979029"/>
            <a:ext cx="12624242" cy="6077884"/>
          </a:xfrm>
        </p:spPr>
      </p:pic>
    </p:spTree>
    <p:extLst>
      <p:ext uri="{BB962C8B-B14F-4D97-AF65-F5344CB8AC3E}">
        <p14:creationId xmlns:p14="http://schemas.microsoft.com/office/powerpoint/2010/main" val="464922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АКАДЕМИЯ ЭРИКА Би ХЭЙРА (Юго-Восточная </a:t>
            </a:r>
            <a:r>
              <a:rPr lang="ru-RU" dirty="0" err="1"/>
              <a:t>адвентистская</a:t>
            </a:r>
            <a:r>
              <a:rPr lang="ru-RU" dirty="0"/>
              <a:t> семинария) (2016)</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5100"/>
          <a:stretch/>
        </p:blipFill>
        <p:spPr>
          <a:xfrm>
            <a:off x="1864906" y="2047461"/>
            <a:ext cx="7244690" cy="5020182"/>
          </a:xfrm>
        </p:spPr>
      </p:pic>
    </p:spTree>
    <p:extLst>
      <p:ext uri="{BB962C8B-B14F-4D97-AF65-F5344CB8AC3E}">
        <p14:creationId xmlns:p14="http://schemas.microsoft.com/office/powerpoint/2010/main" val="508528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ГЕНЕРАЛ ПОСЕЩАЕТ НОВУЮ АКАДЕМИЮ ЭРИКА Б. ХАРЕ</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9972" t="6569" r="9972" b="-2509"/>
          <a:stretch/>
        </p:blipFill>
        <p:spPr>
          <a:xfrm>
            <a:off x="-1793289" y="1834166"/>
            <a:ext cx="14135906" cy="7285339"/>
          </a:xfrm>
        </p:spPr>
      </p:pic>
    </p:spTree>
    <p:extLst>
      <p:ext uri="{BB962C8B-B14F-4D97-AF65-F5344CB8AC3E}">
        <p14:creationId xmlns:p14="http://schemas.microsoft.com/office/powerpoint/2010/main" val="202961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ПОДАРКИ ИЗВНЕ ЦЕРКВИ</a:t>
            </a:r>
            <a:endParaRPr lang="en-US" dirty="0"/>
          </a:p>
        </p:txBody>
      </p:sp>
      <p:sp>
        <p:nvSpPr>
          <p:cNvPr id="3" name="Content Placeholder 2"/>
          <p:cNvSpPr>
            <a:spLocks noGrp="1"/>
          </p:cNvSpPr>
          <p:nvPr>
            <p:ph idx="1"/>
          </p:nvPr>
        </p:nvSpPr>
        <p:spPr/>
        <p:txBody>
          <a:bodyPr>
            <a:normAutofit/>
          </a:bodyPr>
          <a:lstStyle/>
          <a:p>
            <a:endParaRPr lang="en-US" sz="4000" dirty="0"/>
          </a:p>
          <a:p>
            <a:pPr marL="0" indent="0">
              <a:buNone/>
            </a:pPr>
            <a:r>
              <a:rPr lang="ru-RU" sz="2800" dirty="0" smtClean="0"/>
              <a:t>«То</a:t>
            </a:r>
            <a:r>
              <a:rPr lang="ru-RU" sz="2800" dirty="0"/>
              <a:t>, что они будут готовы дать вам, вы можете получить</a:t>
            </a:r>
            <a:r>
              <a:rPr lang="ru-RU" sz="2800" dirty="0" smtClean="0"/>
              <a:t>.»</a:t>
            </a:r>
            <a:r>
              <a:rPr lang="ru-RU" sz="2800" dirty="0"/>
              <a:t> </a:t>
            </a:r>
            <a:endParaRPr lang="ru-RU" sz="2800" dirty="0" smtClean="0"/>
          </a:p>
          <a:p>
            <a:pPr marL="0" indent="0">
              <a:buNone/>
            </a:pPr>
            <a:r>
              <a:rPr lang="ru-RU" sz="2800" dirty="0" smtClean="0"/>
              <a:t>Елена Уайт, Свидетельство </a:t>
            </a:r>
            <a:r>
              <a:rPr lang="ru-RU" sz="2800" dirty="0" err="1" smtClean="0"/>
              <a:t>дял</a:t>
            </a:r>
            <a:r>
              <a:rPr lang="ru-RU" sz="2800" dirty="0" smtClean="0"/>
              <a:t> проповедников </a:t>
            </a:r>
            <a:r>
              <a:rPr lang="en-US" sz="2800" dirty="0" smtClean="0"/>
              <a:t>[</a:t>
            </a:r>
            <a:r>
              <a:rPr lang="ru-RU" sz="2800" dirty="0" smtClean="0"/>
              <a:t>197.1</a:t>
            </a:r>
            <a:endParaRPr lang="en-US" sz="2800" dirty="0"/>
          </a:p>
          <a:p>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0" y="4755073"/>
            <a:ext cx="8572500" cy="2857500"/>
          </a:xfrm>
          <a:prstGeom prst="rect">
            <a:avLst/>
          </a:prstGeom>
        </p:spPr>
      </p:pic>
    </p:spTree>
    <p:extLst>
      <p:ext uri="{BB962C8B-B14F-4D97-AF65-F5344CB8AC3E}">
        <p14:creationId xmlns:p14="http://schemas.microsoft.com/office/powerpoint/2010/main" val="3230385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6000" b="1" dirty="0"/>
              <a:t>БОГ ОСВОБОДИТ</a:t>
            </a:r>
            <a:endParaRPr lang="en-US" sz="6000" b="1" dirty="0"/>
          </a:p>
        </p:txBody>
      </p:sp>
      <p:sp>
        <p:nvSpPr>
          <p:cNvPr id="3" name="Content Placeholder 2"/>
          <p:cNvSpPr>
            <a:spLocks noGrp="1"/>
          </p:cNvSpPr>
          <p:nvPr>
            <p:ph idx="1"/>
          </p:nvPr>
        </p:nvSpPr>
        <p:spPr/>
        <p:txBody>
          <a:bodyPr>
            <a:normAutofit fontScale="92500" lnSpcReduction="20000"/>
          </a:bodyPr>
          <a:lstStyle/>
          <a:p>
            <a:pPr marL="0" indent="0">
              <a:buNone/>
            </a:pPr>
            <a:r>
              <a:rPr lang="ru-RU" sz="4200" dirty="0"/>
              <a:t>Очень странно, что некоторые из наших братьев считают своим долгом привести к такому положению вещей, которое свяжет средства, которые Бог хотел бы освободить. </a:t>
            </a:r>
            <a:r>
              <a:rPr lang="ru-RU" sz="4200" dirty="0" smtClean="0"/>
              <a:t/>
            </a:r>
            <a:br>
              <a:rPr lang="ru-RU" sz="4200" dirty="0" smtClean="0"/>
            </a:br>
            <a:endParaRPr lang="ru-RU" sz="4200" dirty="0"/>
          </a:p>
          <a:p>
            <a:pPr marL="0" indent="0">
              <a:buNone/>
            </a:pPr>
            <a:r>
              <a:rPr lang="ru-RU" sz="3300" dirty="0"/>
              <a:t>Письмо 11, 1895 г. Поместье Эллен Г. Уайт</a:t>
            </a:r>
          </a:p>
          <a:p>
            <a:pPr marL="0" indent="0">
              <a:buNone/>
            </a:pPr>
            <a:r>
              <a:rPr lang="ru-RU" sz="3300" dirty="0"/>
              <a:t>Вашингтон, округ Колумбия, 2 сентября 1986 года</a:t>
            </a:r>
            <a:r>
              <a:rPr lang="ru-RU" sz="4000" dirty="0"/>
              <a:t>.</a:t>
            </a:r>
            <a:endParaRPr lang="en-US" dirty="0"/>
          </a:p>
        </p:txBody>
      </p:sp>
    </p:spTree>
    <p:extLst>
      <p:ext uri="{BB962C8B-B14F-4D97-AF65-F5344CB8AC3E}">
        <p14:creationId xmlns:p14="http://schemas.microsoft.com/office/powerpoint/2010/main" val="4256809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1A8C1-AF0D-4CD5-9129-7D40DD887409}"/>
              </a:ext>
            </a:extLst>
          </p:cNvPr>
          <p:cNvSpPr>
            <a:spLocks noGrp="1"/>
          </p:cNvSpPr>
          <p:nvPr>
            <p:ph type="title"/>
          </p:nvPr>
        </p:nvSpPr>
        <p:spPr>
          <a:xfrm>
            <a:off x="76200" y="753228"/>
            <a:ext cx="11668125" cy="1080938"/>
          </a:xfrm>
        </p:spPr>
        <p:txBody>
          <a:bodyPr>
            <a:noAutofit/>
          </a:bodyPr>
          <a:lstStyle/>
          <a:p>
            <a:r>
              <a:rPr lang="ru-RU" sz="5000" dirty="0" smtClean="0"/>
              <a:t>ПРИНЦИПЫ ПРИНЯТИЯ ПОДАРКОВ</a:t>
            </a:r>
            <a:endParaRPr lang="en-US" sz="5000" dirty="0"/>
          </a:p>
        </p:txBody>
      </p:sp>
      <p:sp>
        <p:nvSpPr>
          <p:cNvPr id="3" name="Content Placeholder 2">
            <a:extLst>
              <a:ext uri="{FF2B5EF4-FFF2-40B4-BE49-F238E27FC236}">
                <a16:creationId xmlns:a16="http://schemas.microsoft.com/office/drawing/2014/main" id="{488371E6-325A-49B4-B02A-6C1C6C63EE5E}"/>
              </a:ext>
            </a:extLst>
          </p:cNvPr>
          <p:cNvSpPr>
            <a:spLocks noGrp="1"/>
          </p:cNvSpPr>
          <p:nvPr>
            <p:ph idx="1"/>
          </p:nvPr>
        </p:nvSpPr>
        <p:spPr>
          <a:xfrm>
            <a:off x="190500" y="2336873"/>
            <a:ext cx="11553825" cy="3599316"/>
          </a:xfrm>
        </p:spPr>
        <p:txBody>
          <a:bodyPr>
            <a:normAutofit lnSpcReduction="10000"/>
          </a:bodyPr>
          <a:lstStyle/>
          <a:p>
            <a:r>
              <a:rPr lang="en-US" sz="4000" dirty="0"/>
              <a:t>1. </a:t>
            </a:r>
            <a:r>
              <a:rPr lang="ru-RU" sz="4000" dirty="0"/>
              <a:t>Не поступайтесь ни одним принципом Писания</a:t>
            </a:r>
            <a:endParaRPr lang="en-US" sz="4000" dirty="0"/>
          </a:p>
          <a:p>
            <a:endParaRPr lang="en-US" sz="4000" dirty="0"/>
          </a:p>
          <a:p>
            <a:r>
              <a:rPr lang="en-US" sz="4000" dirty="0"/>
              <a:t>2. </a:t>
            </a:r>
            <a:r>
              <a:rPr lang="ru-RU" sz="4000" dirty="0"/>
              <a:t>Законно принять предложенный </a:t>
            </a:r>
            <a:r>
              <a:rPr lang="ru-RU" sz="4000" dirty="0" smtClean="0"/>
              <a:t>подарок</a:t>
            </a:r>
          </a:p>
          <a:p>
            <a:endParaRPr lang="en-US" sz="4000" dirty="0"/>
          </a:p>
          <a:p>
            <a:r>
              <a:rPr lang="en-US" sz="4000" dirty="0"/>
              <a:t>3. </a:t>
            </a:r>
            <a:r>
              <a:rPr lang="ru-RU" sz="4000" dirty="0"/>
              <a:t>Подарок приносит пользу служению</a:t>
            </a:r>
            <a:endParaRPr lang="en-US" sz="4000" dirty="0"/>
          </a:p>
        </p:txBody>
      </p:sp>
    </p:spTree>
    <p:extLst>
      <p:ext uri="{BB962C8B-B14F-4D97-AF65-F5344CB8AC3E}">
        <p14:creationId xmlns:p14="http://schemas.microsoft.com/office/powerpoint/2010/main" val="1642496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21B-7243-4BF4-8592-83CEB9FCFA63}"/>
              </a:ext>
            </a:extLst>
          </p:cNvPr>
          <p:cNvSpPr>
            <a:spLocks noGrp="1"/>
          </p:cNvSpPr>
          <p:nvPr>
            <p:ph type="title"/>
          </p:nvPr>
        </p:nvSpPr>
        <p:spPr/>
        <p:txBody>
          <a:bodyPr/>
          <a:lstStyle/>
          <a:p>
            <a:r>
              <a:rPr lang="ru-RU" dirty="0" smtClean="0"/>
              <a:t>ОТКАЗ ОТ ВЫРАЖЕННЫХ МНЕНИЙ</a:t>
            </a:r>
            <a:endParaRPr lang="en-US" dirty="0"/>
          </a:p>
        </p:txBody>
      </p:sp>
      <p:sp>
        <p:nvSpPr>
          <p:cNvPr id="3" name="Content Placeholder 2">
            <a:extLst>
              <a:ext uri="{FF2B5EF4-FFF2-40B4-BE49-F238E27FC236}">
                <a16:creationId xmlns:a16="http://schemas.microsoft.com/office/drawing/2014/main" id="{0CDC2AC8-69A1-449C-8A85-8367B424BBC6}"/>
              </a:ext>
            </a:extLst>
          </p:cNvPr>
          <p:cNvSpPr>
            <a:spLocks noGrp="1"/>
          </p:cNvSpPr>
          <p:nvPr>
            <p:ph idx="1"/>
          </p:nvPr>
        </p:nvSpPr>
        <p:spPr/>
        <p:txBody>
          <a:bodyPr/>
          <a:lstStyle/>
          <a:p>
            <a:endParaRPr lang="en-US" dirty="0"/>
          </a:p>
          <a:p>
            <a:r>
              <a:rPr lang="ru-RU" dirty="0" smtClean="0"/>
              <a:t>Отказ от ответственности</a:t>
            </a:r>
            <a:endParaRPr lang="en-US" dirty="0"/>
          </a:p>
          <a:p>
            <a:r>
              <a:rPr lang="ru-RU" dirty="0"/>
              <a:t>"Мнения, выраженные в данной презентации и на следующих слайдах, принадлежат исключительно докладчику и не обязательно Генеральной Конференции/Североамериканского дивизиона адвентистов седьмого дня. Церковь адвентистов седьмого дня не гарантирует точность или надежность представленной здесь информации".</a:t>
            </a:r>
            <a:endParaRPr lang="en-US" dirty="0"/>
          </a:p>
        </p:txBody>
      </p:sp>
    </p:spTree>
    <p:extLst>
      <p:ext uri="{BB962C8B-B14F-4D97-AF65-F5344CB8AC3E}">
        <p14:creationId xmlns:p14="http://schemas.microsoft.com/office/powerpoint/2010/main" val="3420943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78634-2606-450F-93E4-3322F72013D5}"/>
              </a:ext>
            </a:extLst>
          </p:cNvPr>
          <p:cNvSpPr>
            <a:spLocks noGrp="1"/>
          </p:cNvSpPr>
          <p:nvPr>
            <p:ph type="title"/>
          </p:nvPr>
        </p:nvSpPr>
        <p:spPr>
          <a:xfrm>
            <a:off x="680321" y="753228"/>
            <a:ext cx="10352114" cy="1080938"/>
          </a:xfrm>
        </p:spPr>
        <p:txBody>
          <a:bodyPr>
            <a:normAutofit fontScale="90000"/>
          </a:bodyPr>
          <a:lstStyle/>
          <a:p>
            <a:r>
              <a:rPr lang="ru-RU" sz="6000" dirty="0" smtClean="0"/>
              <a:t>СВЯЗИ С ОБЩЕСТВЕННОСТЬЮ</a:t>
            </a:r>
            <a:endParaRPr lang="en-US" sz="6000" dirty="0"/>
          </a:p>
        </p:txBody>
      </p:sp>
      <p:sp>
        <p:nvSpPr>
          <p:cNvPr id="3" name="Content Placeholder 2">
            <a:extLst>
              <a:ext uri="{FF2B5EF4-FFF2-40B4-BE49-F238E27FC236}">
                <a16:creationId xmlns:a16="http://schemas.microsoft.com/office/drawing/2014/main" id="{A5E4E10E-1F04-41BF-92B7-6F30FDF0D17F}"/>
              </a:ext>
            </a:extLst>
          </p:cNvPr>
          <p:cNvSpPr>
            <a:spLocks noGrp="1"/>
          </p:cNvSpPr>
          <p:nvPr>
            <p:ph idx="1"/>
          </p:nvPr>
        </p:nvSpPr>
        <p:spPr/>
        <p:txBody>
          <a:bodyPr>
            <a:normAutofit/>
          </a:bodyPr>
          <a:lstStyle/>
          <a:p>
            <a:r>
              <a:rPr lang="en-US" sz="4000" dirty="0"/>
              <a:t>4. </a:t>
            </a:r>
            <a:r>
              <a:rPr lang="ru-RU" sz="4000" dirty="0"/>
              <a:t>Следует учитывать репутацию Церкви</a:t>
            </a:r>
            <a:r>
              <a:rPr lang="ru-RU" sz="4000" dirty="0" smtClean="0"/>
              <a:t>.</a:t>
            </a:r>
          </a:p>
          <a:p>
            <a:r>
              <a:rPr lang="en-US" sz="4000" dirty="0" smtClean="0"/>
              <a:t>5</a:t>
            </a:r>
            <a:r>
              <a:rPr lang="en-US" sz="4000" dirty="0"/>
              <a:t>. </a:t>
            </a:r>
            <a:r>
              <a:rPr lang="ru-RU" sz="4000" dirty="0"/>
              <a:t>Существует иной стандарт получения подарков от членов Церкви </a:t>
            </a:r>
            <a:r>
              <a:rPr lang="ru-RU" sz="4000" dirty="0" smtClean="0"/>
              <a:t>АСД, </a:t>
            </a:r>
            <a:r>
              <a:rPr lang="ru-RU" sz="4000" dirty="0"/>
              <a:t>чем от друзей, которые не являются членами Церкви.</a:t>
            </a:r>
            <a:endParaRPr lang="en-US" sz="4000" dirty="0"/>
          </a:p>
        </p:txBody>
      </p:sp>
    </p:spTree>
    <p:extLst>
      <p:ext uri="{BB962C8B-B14F-4D97-AF65-F5344CB8AC3E}">
        <p14:creationId xmlns:p14="http://schemas.microsoft.com/office/powerpoint/2010/main" val="2449369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51B55-B566-4382-8420-FA5E71B99377}"/>
              </a:ext>
            </a:extLst>
          </p:cNvPr>
          <p:cNvSpPr>
            <a:spLocks noGrp="1"/>
          </p:cNvSpPr>
          <p:nvPr>
            <p:ph type="title"/>
          </p:nvPr>
        </p:nvSpPr>
        <p:spPr/>
        <p:txBody>
          <a:bodyPr>
            <a:normAutofit/>
          </a:bodyPr>
          <a:lstStyle/>
          <a:p>
            <a:pPr algn="ctr"/>
            <a:r>
              <a:rPr lang="en-US" sz="6000" dirty="0"/>
              <a:t>willplan.us</a:t>
            </a:r>
          </a:p>
        </p:txBody>
      </p:sp>
      <p:pic>
        <p:nvPicPr>
          <p:cNvPr id="5" name="Content Placeholder 4">
            <a:extLst>
              <a:ext uri="{FF2B5EF4-FFF2-40B4-BE49-F238E27FC236}">
                <a16:creationId xmlns:a16="http://schemas.microsoft.com/office/drawing/2014/main" id="{C43E9234-B51A-4712-A994-0D44A2F3D250}"/>
              </a:ext>
            </a:extLst>
          </p:cNvPr>
          <p:cNvPicPr>
            <a:picLocks noGrp="1" noChangeAspect="1"/>
          </p:cNvPicPr>
          <p:nvPr>
            <p:ph idx="1"/>
          </p:nvPr>
        </p:nvPicPr>
        <p:blipFill>
          <a:blip r:embed="rId2"/>
          <a:stretch>
            <a:fillRect/>
          </a:stretch>
        </p:blipFill>
        <p:spPr>
          <a:xfrm>
            <a:off x="549661" y="2542995"/>
            <a:ext cx="10987836" cy="3186474"/>
          </a:xfrm>
        </p:spPr>
      </p:pic>
    </p:spTree>
    <p:extLst>
      <p:ext uri="{BB962C8B-B14F-4D97-AF65-F5344CB8AC3E}">
        <p14:creationId xmlns:p14="http://schemas.microsoft.com/office/powerpoint/2010/main" val="3836422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ОБРАЗЕЦ ПОЛИТИКИ ПРИЕМА ПОДАРКОВ</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0789" b="9988"/>
          <a:stretch/>
        </p:blipFill>
        <p:spPr>
          <a:xfrm>
            <a:off x="3259585" y="1594019"/>
            <a:ext cx="5241863" cy="5369916"/>
          </a:xfrm>
        </p:spPr>
      </p:pic>
    </p:spTree>
    <p:extLst>
      <p:ext uri="{BB962C8B-B14F-4D97-AF65-F5344CB8AC3E}">
        <p14:creationId xmlns:p14="http://schemas.microsoft.com/office/powerpoint/2010/main" val="2828167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ПОЧИТАЙТЕ БОГА ВО ВСЕХ ДАРАХ</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2377" y="1558040"/>
            <a:ext cx="7985640" cy="5329382"/>
          </a:xfrm>
        </p:spPr>
      </p:pic>
    </p:spTree>
    <p:extLst>
      <p:ext uri="{BB962C8B-B14F-4D97-AF65-F5344CB8AC3E}">
        <p14:creationId xmlns:p14="http://schemas.microsoft.com/office/powerpoint/2010/main" val="281771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513" y="614080"/>
            <a:ext cx="10650287" cy="1080938"/>
          </a:xfrm>
        </p:spPr>
        <p:txBody>
          <a:bodyPr/>
          <a:lstStyle/>
          <a:p>
            <a:r>
              <a:rPr lang="ru-RU" dirty="0" smtClean="0"/>
              <a:t>ВЫГОДА ВСЕМ УЧАСТНИКАМ, ОТСУТСТВИЕ НЕДОСТАТКОВ</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6154"/>
          <a:stretch/>
        </p:blipFill>
        <p:spPr>
          <a:xfrm>
            <a:off x="155093" y="1519880"/>
            <a:ext cx="11827322" cy="6512011"/>
          </a:xfrm>
        </p:spPr>
      </p:pic>
    </p:spTree>
    <p:extLst>
      <p:ext uri="{BB962C8B-B14F-4D97-AF65-F5344CB8AC3E}">
        <p14:creationId xmlns:p14="http://schemas.microsoft.com/office/powerpoint/2010/main" val="391056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№1 ЗАЩИТИТЕ СВОЮ ОРГАНИЗАЦИЮ</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5600" y="1834166"/>
            <a:ext cx="5567100" cy="5567104"/>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9567">
            <a:off x="6845090" y="1352245"/>
            <a:ext cx="5580070" cy="5613484"/>
          </a:xfrm>
          <a:prstGeom prst="rect">
            <a:avLst/>
          </a:prstGeom>
        </p:spPr>
      </p:pic>
    </p:spTree>
    <p:extLst>
      <p:ext uri="{BB962C8B-B14F-4D97-AF65-F5344CB8AC3E}">
        <p14:creationId xmlns:p14="http://schemas.microsoft.com/office/powerpoint/2010/main" val="2809086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3594"/>
            <a:ext cx="9613861" cy="1080938"/>
          </a:xfrm>
        </p:spPr>
        <p:txBody>
          <a:bodyPr/>
          <a:lstStyle/>
          <a:p>
            <a:r>
              <a:rPr lang="ru-RU" dirty="0" smtClean="0"/>
              <a:t>№2 ПОТРЕБНОСТИ ДАРИТЕЛЯ</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71673" y="1450994"/>
            <a:ext cx="6884376" cy="6679214"/>
          </a:xfr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12190"/>
          <a:stretch/>
        </p:blipFill>
        <p:spPr>
          <a:xfrm>
            <a:off x="-172995" y="2149010"/>
            <a:ext cx="5844746" cy="4706844"/>
          </a:xfrm>
          <a:prstGeom prst="rect">
            <a:avLst/>
          </a:prstGeom>
        </p:spPr>
      </p:pic>
    </p:spTree>
    <p:extLst>
      <p:ext uri="{BB962C8B-B14F-4D97-AF65-F5344CB8AC3E}">
        <p14:creationId xmlns:p14="http://schemas.microsoft.com/office/powerpoint/2010/main" val="2566896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a:t>
            </a:r>
            <a:r>
              <a:rPr lang="en-US" dirty="0" smtClean="0"/>
              <a:t>3 </a:t>
            </a:r>
            <a:r>
              <a:rPr lang="ru-RU" dirty="0" smtClean="0"/>
              <a:t>НЕЗАВИСИМЫЙ ЮРИДИЧЕСКИЙ СОВЕТ</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30167" y="1834166"/>
            <a:ext cx="4423294" cy="586086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55996"/>
            <a:ext cx="3575220" cy="2602004"/>
          </a:xfrm>
          <a:prstGeom prst="rect">
            <a:avLst/>
          </a:prstGeom>
        </p:spPr>
      </p:pic>
    </p:spTree>
    <p:extLst>
      <p:ext uri="{BB962C8B-B14F-4D97-AF65-F5344CB8AC3E}">
        <p14:creationId xmlns:p14="http://schemas.microsoft.com/office/powerpoint/2010/main" val="4274424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№4 ПРЕДПОЧТИТЕЛЬНЫЙ ПОДАРОК ДЛЯ ПРИНЯТИЯ</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6057"/>
          <a:stretch/>
        </p:blipFill>
        <p:spPr>
          <a:xfrm>
            <a:off x="3272848" y="1581664"/>
            <a:ext cx="5616528" cy="5276336"/>
          </a:xfrm>
        </p:spPr>
      </p:pic>
    </p:spTree>
    <p:extLst>
      <p:ext uri="{BB962C8B-B14F-4D97-AF65-F5344CB8AC3E}">
        <p14:creationId xmlns:p14="http://schemas.microsoft.com/office/powerpoint/2010/main" val="774194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№5 ДОЛЖНАЯ ОСМОТРИТЕЛЬНОСТЬ</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786" y="1834166"/>
            <a:ext cx="7356904" cy="551767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0600" y="1955800"/>
            <a:ext cx="6502400" cy="4876800"/>
          </a:xfrm>
          <a:prstGeom prst="rect">
            <a:avLst/>
          </a:prstGeom>
        </p:spPr>
      </p:pic>
    </p:spTree>
    <p:extLst>
      <p:ext uri="{BB962C8B-B14F-4D97-AF65-F5344CB8AC3E}">
        <p14:creationId xmlns:p14="http://schemas.microsoft.com/office/powerpoint/2010/main" val="2890246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21" y="673715"/>
            <a:ext cx="9613861" cy="1080938"/>
          </a:xfrm>
        </p:spPr>
        <p:txBody>
          <a:bodyPr/>
          <a:lstStyle/>
          <a:p>
            <a:r>
              <a:rPr lang="ru-RU" dirty="0"/>
              <a:t>У БОГА ЕСТЬ ПОЛИТИКА ПРИНЯТИЯ ДАРОВ</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7284"/>
          <a:stretch/>
        </p:blipFill>
        <p:spPr>
          <a:xfrm>
            <a:off x="9655444" y="-88872"/>
            <a:ext cx="3302390" cy="6946872"/>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68" y="1960536"/>
            <a:ext cx="8736346" cy="5230678"/>
          </a:xfrm>
          <a:prstGeom prst="rect">
            <a:avLst/>
          </a:prstGeom>
        </p:spPr>
      </p:pic>
    </p:spTree>
    <p:extLst>
      <p:ext uri="{BB962C8B-B14F-4D97-AF65-F5344CB8AC3E}">
        <p14:creationId xmlns:p14="http://schemas.microsoft.com/office/powerpoint/2010/main" val="9668525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 6 БЛАГОДАРИТЕ ЗА ВСЕ ПОДАРКИ</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V="1">
            <a:off x="5454196" y="3864307"/>
            <a:ext cx="1278552" cy="741560"/>
          </a:xfr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9918"/>
          <a:stretch/>
        </p:blipFill>
        <p:spPr>
          <a:xfrm>
            <a:off x="-67733" y="1625610"/>
            <a:ext cx="12446000" cy="6987283"/>
          </a:xfrm>
          <a:prstGeom prst="rect">
            <a:avLst/>
          </a:prstGeom>
        </p:spPr>
      </p:pic>
    </p:spTree>
    <p:extLst>
      <p:ext uri="{BB962C8B-B14F-4D97-AF65-F5344CB8AC3E}">
        <p14:creationId xmlns:p14="http://schemas.microsoft.com/office/powerpoint/2010/main" val="1224405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№7 НАМЕРЕНИЯ ДАРИТЕЛЯ</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9849" y="1538033"/>
            <a:ext cx="11127256" cy="6259084"/>
          </a:xfrm>
        </p:spPr>
      </p:pic>
    </p:spTree>
    <p:extLst>
      <p:ext uri="{BB962C8B-B14F-4D97-AF65-F5344CB8AC3E}">
        <p14:creationId xmlns:p14="http://schemas.microsoft.com/office/powerpoint/2010/main" val="3513816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64" y="713472"/>
            <a:ext cx="10312357" cy="1080938"/>
          </a:xfrm>
        </p:spPr>
        <p:txBody>
          <a:bodyPr/>
          <a:lstStyle/>
          <a:p>
            <a:r>
              <a:rPr lang="ru-RU" dirty="0" smtClean="0"/>
              <a:t>№8 ОТСУТСТВИЕ ПЛАТЫ ЗА УСЛУГИ ТРЕТЬИМ ЛИЦАМ</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99738" y="1253941"/>
            <a:ext cx="9548722" cy="5888382"/>
          </a:xfrm>
        </p:spPr>
      </p:pic>
    </p:spTree>
    <p:extLst>
      <p:ext uri="{BB962C8B-B14F-4D97-AF65-F5344CB8AC3E}">
        <p14:creationId xmlns:p14="http://schemas.microsoft.com/office/powerpoint/2010/main" val="3491432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ДРУГИЕ АСПЕКТЫ</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2949" y="1483660"/>
            <a:ext cx="7312024" cy="5374340"/>
          </a:xfrm>
        </p:spPr>
      </p:pic>
      <p:sp>
        <p:nvSpPr>
          <p:cNvPr id="5" name="TextBox 4"/>
          <p:cNvSpPr txBox="1"/>
          <p:nvPr/>
        </p:nvSpPr>
        <p:spPr>
          <a:xfrm>
            <a:off x="0" y="2272129"/>
            <a:ext cx="6633430" cy="4585871"/>
          </a:xfrm>
          <a:prstGeom prst="rect">
            <a:avLst/>
          </a:prstGeom>
          <a:noFill/>
        </p:spPr>
        <p:txBody>
          <a:bodyPr wrap="square" rtlCol="0">
            <a:spAutoFit/>
          </a:bodyPr>
          <a:lstStyle/>
          <a:p>
            <a:pPr marL="457200" indent="-457200">
              <a:buFont typeface="Wingdings" panose="05000000000000000000" pitchFamily="2" charset="2"/>
              <a:buChar char="ü"/>
            </a:pPr>
            <a:r>
              <a:rPr lang="ru-RU" sz="3200" dirty="0"/>
              <a:t>Подбор персонала для </a:t>
            </a:r>
            <a:r>
              <a:rPr lang="ru-RU" sz="3200" dirty="0" smtClean="0"/>
              <a:t>подарков</a:t>
            </a:r>
          </a:p>
          <a:p>
            <a:pPr marL="457200" indent="-457200">
              <a:buFont typeface="Wingdings" panose="05000000000000000000" pitchFamily="2" charset="2"/>
              <a:buChar char="ü"/>
            </a:pPr>
            <a:r>
              <a:rPr lang="ru-RU" sz="3200" dirty="0"/>
              <a:t>Сроки предоставления </a:t>
            </a:r>
            <a:r>
              <a:rPr lang="ru-RU" sz="3200" dirty="0" smtClean="0"/>
              <a:t>подарков</a:t>
            </a:r>
          </a:p>
          <a:p>
            <a:pPr marL="457200" indent="-457200">
              <a:buFont typeface="Wingdings" panose="05000000000000000000" pitchFamily="2" charset="2"/>
              <a:buChar char="ü"/>
            </a:pPr>
            <a:r>
              <a:rPr lang="ru-RU" sz="3200" dirty="0"/>
              <a:t>Оценка стоимости </a:t>
            </a:r>
            <a:r>
              <a:rPr lang="ru-RU" sz="3200" dirty="0" smtClean="0"/>
              <a:t>подарков</a:t>
            </a:r>
          </a:p>
          <a:p>
            <a:pPr marL="457200" indent="-457200">
              <a:buFont typeface="Wingdings" panose="05000000000000000000" pitchFamily="2" charset="2"/>
              <a:buChar char="ü"/>
            </a:pPr>
            <a:r>
              <a:rPr lang="ru-RU" sz="3200" dirty="0"/>
              <a:t>Стоимость </a:t>
            </a:r>
            <a:r>
              <a:rPr lang="ru-RU" sz="3200" dirty="0" smtClean="0"/>
              <a:t>расходов</a:t>
            </a:r>
          </a:p>
          <a:p>
            <a:pPr marL="457200" indent="-457200">
              <a:buFont typeface="Wingdings" panose="05000000000000000000" pitchFamily="2" charset="2"/>
              <a:buChar char="ü"/>
            </a:pPr>
            <a:r>
              <a:rPr lang="ru-RU" sz="3200" dirty="0" smtClean="0"/>
              <a:t>Кто </a:t>
            </a:r>
            <a:r>
              <a:rPr lang="ru-RU" sz="3200" dirty="0" err="1" smtClean="0"/>
              <a:t>опалчивает</a:t>
            </a:r>
            <a:r>
              <a:rPr lang="ru-RU" sz="3200" dirty="0" smtClean="0"/>
              <a:t> расходы</a:t>
            </a:r>
            <a:endParaRPr lang="en-US" sz="3200" dirty="0"/>
          </a:p>
          <a:p>
            <a:pPr marL="457200" indent="-457200">
              <a:buFont typeface="Wingdings" panose="05000000000000000000" pitchFamily="2" charset="2"/>
              <a:buChar char="ü"/>
            </a:pPr>
            <a:r>
              <a:rPr lang="ru-RU" sz="3200" dirty="0" smtClean="0"/>
              <a:t>Когда сказать НЕТ!</a:t>
            </a:r>
            <a:endParaRPr lang="en-US" sz="3200" dirty="0"/>
          </a:p>
          <a:p>
            <a:endParaRPr lang="en-US" dirty="0"/>
          </a:p>
          <a:p>
            <a:endParaRPr lang="en-US" dirty="0"/>
          </a:p>
        </p:txBody>
      </p:sp>
    </p:spTree>
    <p:extLst>
      <p:ext uri="{BB962C8B-B14F-4D97-AF65-F5344CB8AC3E}">
        <p14:creationId xmlns:p14="http://schemas.microsoft.com/office/powerpoint/2010/main" val="2921660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РАЗМЕЩЕНИЕ ПОЛИТИКИ</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51854" y="364139"/>
            <a:ext cx="5594344" cy="633322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309" y="1554562"/>
            <a:ext cx="3153230" cy="2364922"/>
          </a:xfrm>
          <a:prstGeom prst="rect">
            <a:avLst/>
          </a:prstGeom>
        </p:spPr>
      </p:pic>
      <p:sp>
        <p:nvSpPr>
          <p:cNvPr id="3" name="TextBox 2"/>
          <p:cNvSpPr txBox="1"/>
          <p:nvPr/>
        </p:nvSpPr>
        <p:spPr>
          <a:xfrm>
            <a:off x="680321" y="2694214"/>
            <a:ext cx="4446850" cy="2062103"/>
          </a:xfrm>
          <a:prstGeom prst="rect">
            <a:avLst/>
          </a:prstGeom>
          <a:noFill/>
        </p:spPr>
        <p:txBody>
          <a:bodyPr wrap="square" rtlCol="0">
            <a:spAutoFit/>
          </a:bodyPr>
          <a:lstStyle/>
          <a:p>
            <a:pPr lvl="0" defTabSz="914400">
              <a:defRPr/>
            </a:pPr>
            <a:r>
              <a:rPr lang="ru-RU" sz="3200" dirty="0" smtClean="0"/>
              <a:t>Даритель</a:t>
            </a:r>
          </a:p>
          <a:p>
            <a:pPr lvl="0" defTabSz="914400">
              <a:defRPr/>
            </a:pPr>
            <a:r>
              <a:rPr lang="ru-RU" sz="3200" dirty="0" smtClean="0"/>
              <a:t>Доска</a:t>
            </a:r>
          </a:p>
          <a:p>
            <a:pPr lvl="0" defTabSz="914400">
              <a:defRPr/>
            </a:pPr>
            <a:r>
              <a:rPr lang="ru-RU" sz="3200" dirty="0" smtClean="0"/>
              <a:t>Планировщики </a:t>
            </a:r>
            <a:r>
              <a:rPr lang="ru-RU" sz="3200" dirty="0"/>
              <a:t>подарков</a:t>
            </a:r>
            <a:endParaRPr lang="en-US" sz="3200" dirty="0"/>
          </a:p>
        </p:txBody>
      </p:sp>
    </p:spTree>
    <p:extLst>
      <p:ext uri="{BB962C8B-B14F-4D97-AF65-F5344CB8AC3E}">
        <p14:creationId xmlns:p14="http://schemas.microsoft.com/office/powerpoint/2010/main" val="1811895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653837"/>
            <a:ext cx="10341906" cy="1080938"/>
          </a:xfrm>
        </p:spPr>
        <p:txBody>
          <a:bodyPr/>
          <a:lstStyle/>
          <a:p>
            <a:r>
              <a:rPr lang="ru-RU" dirty="0"/>
              <a:t>ПОЛИТИЧЕСКИЕ РУКОВОДСТВА, А НЕ ОГРАНИЧЕНИЯ</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1168"/>
          <a:stretch/>
        </p:blipFill>
        <p:spPr>
          <a:xfrm>
            <a:off x="1009821" y="1890775"/>
            <a:ext cx="10012406" cy="6753812"/>
          </a:xfrm>
        </p:spPr>
      </p:pic>
    </p:spTree>
    <p:extLst>
      <p:ext uri="{BB962C8B-B14F-4D97-AF65-F5344CB8AC3E}">
        <p14:creationId xmlns:p14="http://schemas.microsoft.com/office/powerpoint/2010/main" val="1342892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ЭКСПЕРТЫ ПО РЕСУРСАМ</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25605" y="2619865"/>
            <a:ext cx="1671928" cy="190903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45" y="1627200"/>
            <a:ext cx="12649232" cy="7254334"/>
          </a:xfrm>
          <a:prstGeom prst="rect">
            <a:avLst/>
          </a:prstGeom>
        </p:spPr>
      </p:pic>
    </p:spTree>
    <p:extLst>
      <p:ext uri="{BB962C8B-B14F-4D97-AF65-F5344CB8AC3E}">
        <p14:creationId xmlns:p14="http://schemas.microsoft.com/office/powerpoint/2010/main" val="91966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ЧТИТЕ И ПРОСЛАВЛЯЙТЕ БОГА ВО ВСЕМ</a:t>
            </a:r>
            <a:endParaRPr lang="en-US" dirty="0"/>
          </a:p>
        </p:txBody>
      </p:sp>
      <p:sp>
        <p:nvSpPr>
          <p:cNvPr id="3" name="Content Placeholder 2"/>
          <p:cNvSpPr>
            <a:spLocks noGrp="1"/>
          </p:cNvSpPr>
          <p:nvPr>
            <p:ph idx="1"/>
          </p:nvPr>
        </p:nvSpPr>
        <p:spPr/>
        <p:txBody>
          <a:bodyPr/>
          <a:lstStyle/>
          <a:p>
            <a:pPr marL="0" indent="0">
              <a:buNone/>
            </a:pPr>
            <a:r>
              <a:rPr lang="ru-RU" sz="4400" dirty="0" smtClean="0"/>
              <a:t>«и</a:t>
            </a:r>
            <a:r>
              <a:rPr lang="ru-RU" sz="4400" dirty="0"/>
              <a:t> люби Господа, Бога твоего, всем сердцем твоим, и всею душою твоею, и всеми силами твоими</a:t>
            </a:r>
            <a:r>
              <a:rPr lang="ru-RU" sz="4400" dirty="0" smtClean="0"/>
              <a:t>.»</a:t>
            </a:r>
            <a:br>
              <a:rPr lang="ru-RU" sz="4400" dirty="0" smtClean="0"/>
            </a:br>
            <a:endParaRPr lang="ru-RU" sz="4400" dirty="0"/>
          </a:p>
          <a:p>
            <a:pPr marL="0" indent="0">
              <a:buNone/>
            </a:pPr>
            <a:r>
              <a:rPr lang="ru-RU" sz="4400" u="sng" dirty="0">
                <a:hlinkClick r:id="rId3"/>
              </a:rPr>
              <a:t>Второзаконие 6:5</a:t>
            </a:r>
            <a:endParaRPr lang="ru-RU" sz="4400" dirty="0"/>
          </a:p>
          <a:p>
            <a:endParaRPr lang="x-none" dirty="0"/>
          </a:p>
        </p:txBody>
      </p:sp>
    </p:spTree>
    <p:extLst>
      <p:ext uri="{BB962C8B-B14F-4D97-AF65-F5344CB8AC3E}">
        <p14:creationId xmlns:p14="http://schemas.microsoft.com/office/powerpoint/2010/main" val="26939544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ИИСУС УЧИТ ВО ДВОРАХ ХРАМА</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6831" y="1589562"/>
            <a:ext cx="10975976" cy="7248720"/>
          </a:xfrm>
        </p:spPr>
      </p:pic>
    </p:spTree>
    <p:extLst>
      <p:ext uri="{BB962C8B-B14F-4D97-AF65-F5344CB8AC3E}">
        <p14:creationId xmlns:p14="http://schemas.microsoft.com/office/powerpoint/2010/main" val="3434276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014" y="-2654615"/>
            <a:ext cx="12856028" cy="9554632"/>
          </a:xfrm>
          <a:prstGeom prst="rect">
            <a:avLst/>
          </a:prstGeom>
        </p:spPr>
      </p:pic>
    </p:spTree>
    <p:extLst>
      <p:ext uri="{BB962C8B-B14F-4D97-AF65-F5344CB8AC3E}">
        <p14:creationId xmlns:p14="http://schemas.microsoft.com/office/powerpoint/2010/main" val="1176887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06" y="731295"/>
            <a:ext cx="9613861" cy="1080938"/>
          </a:xfrm>
        </p:spPr>
        <p:txBody>
          <a:bodyPr/>
          <a:lstStyle/>
          <a:p>
            <a:r>
              <a:rPr lang="ru-RU" dirty="0"/>
              <a:t>ПЕРВЫЙ ВОПРОС ПРИНЯТИЯ </a:t>
            </a:r>
            <a:r>
              <a:rPr lang="ru-RU" dirty="0" smtClean="0"/>
              <a:t>ДАРА</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83821" y="0"/>
            <a:ext cx="5085866" cy="76288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921" y="1573693"/>
            <a:ext cx="5176720" cy="5803500"/>
          </a:xfrm>
          <a:prstGeom prst="rect">
            <a:avLst/>
          </a:prstGeom>
        </p:spPr>
      </p:pic>
    </p:spTree>
    <p:extLst>
      <p:ext uri="{BB962C8B-B14F-4D97-AF65-F5344CB8AC3E}">
        <p14:creationId xmlns:p14="http://schemas.microsoft.com/office/powerpoint/2010/main" val="1222949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49F8-7A0B-4DA7-A517-40A56240B5DA}"/>
              </a:ext>
            </a:extLst>
          </p:cNvPr>
          <p:cNvSpPr>
            <a:spLocks noGrp="1"/>
          </p:cNvSpPr>
          <p:nvPr>
            <p:ph type="title"/>
          </p:nvPr>
        </p:nvSpPr>
        <p:spPr>
          <a:xfrm>
            <a:off x="680322" y="753228"/>
            <a:ext cx="4900672" cy="3361572"/>
          </a:xfrm>
        </p:spPr>
        <p:txBody>
          <a:bodyPr>
            <a:noAutofit/>
          </a:bodyPr>
          <a:lstStyle/>
          <a:p>
            <a:r>
              <a:rPr lang="ru-RU" sz="5400" dirty="0" smtClean="0"/>
              <a:t>Представляя Иисуса в нашем обществе</a:t>
            </a:r>
            <a:endParaRPr lang="en-US" sz="5400" dirty="0"/>
          </a:p>
        </p:txBody>
      </p:sp>
      <p:pic>
        <p:nvPicPr>
          <p:cNvPr id="5" name="Content Placeholder 4" descr="A person wearing a black dress&#10;&#10;Description automatically generated">
            <a:extLst>
              <a:ext uri="{FF2B5EF4-FFF2-40B4-BE49-F238E27FC236}">
                <a16:creationId xmlns:a16="http://schemas.microsoft.com/office/drawing/2014/main" id="{3CB2382A-9113-4B68-A378-A63D2DF89985}"/>
              </a:ext>
            </a:extLst>
          </p:cNvPr>
          <p:cNvPicPr>
            <a:picLocks noGrp="1" noChangeAspect="1"/>
          </p:cNvPicPr>
          <p:nvPr>
            <p:ph idx="1"/>
          </p:nvPr>
        </p:nvPicPr>
        <p:blipFill>
          <a:blip r:embed="rId2"/>
          <a:stretch>
            <a:fillRect/>
          </a:stretch>
        </p:blipFill>
        <p:spPr>
          <a:xfrm>
            <a:off x="6036113" y="-40579"/>
            <a:ext cx="4631888" cy="6939158"/>
          </a:xfrm>
        </p:spPr>
      </p:pic>
    </p:spTree>
    <p:extLst>
      <p:ext uri="{BB962C8B-B14F-4D97-AF65-F5344CB8AC3E}">
        <p14:creationId xmlns:p14="http://schemas.microsoft.com/office/powerpoint/2010/main" val="4065671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5352F-4B18-4720-9F9F-9B308D4EB379}"/>
              </a:ext>
            </a:extLst>
          </p:cNvPr>
          <p:cNvSpPr>
            <a:spLocks noGrp="1"/>
          </p:cNvSpPr>
          <p:nvPr>
            <p:ph type="title"/>
          </p:nvPr>
        </p:nvSpPr>
        <p:spPr/>
        <p:txBody>
          <a:bodyPr>
            <a:normAutofit/>
          </a:bodyPr>
          <a:lstStyle/>
          <a:p>
            <a:r>
              <a:rPr lang="en-US" sz="6000" dirty="0"/>
              <a:t>www.willplan.org</a:t>
            </a:r>
          </a:p>
        </p:txBody>
      </p:sp>
      <p:pic>
        <p:nvPicPr>
          <p:cNvPr id="9" name="Content Placeholder 8">
            <a:extLst>
              <a:ext uri="{FF2B5EF4-FFF2-40B4-BE49-F238E27FC236}">
                <a16:creationId xmlns:a16="http://schemas.microsoft.com/office/drawing/2014/main" id="{B4882A9B-1BE0-4A5B-AD7B-2926345A1492}"/>
              </a:ext>
            </a:extLst>
          </p:cNvPr>
          <p:cNvPicPr>
            <a:picLocks noGrp="1" noChangeAspect="1"/>
          </p:cNvPicPr>
          <p:nvPr>
            <p:ph idx="1"/>
          </p:nvPr>
        </p:nvPicPr>
        <p:blipFill>
          <a:blip r:embed="rId3"/>
          <a:stretch>
            <a:fillRect/>
          </a:stretch>
        </p:blipFill>
        <p:spPr>
          <a:xfrm>
            <a:off x="555934" y="2663515"/>
            <a:ext cx="10806788" cy="3133970"/>
          </a:xfrm>
        </p:spPr>
      </p:pic>
    </p:spTree>
    <p:extLst>
      <p:ext uri="{BB962C8B-B14F-4D97-AF65-F5344CB8AC3E}">
        <p14:creationId xmlns:p14="http://schemas.microsoft.com/office/powerpoint/2010/main" val="3220817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117" y="594202"/>
            <a:ext cx="10677535" cy="1080938"/>
          </a:xfrm>
        </p:spPr>
        <p:txBody>
          <a:bodyPr/>
          <a:lstStyle/>
          <a:p>
            <a:r>
              <a:rPr lang="ru-RU" dirty="0"/>
              <a:t>ПЛАНИРОВЩИКИ </a:t>
            </a:r>
            <a:r>
              <a:rPr lang="ru-RU" dirty="0" smtClean="0"/>
              <a:t>ДАРОВ </a:t>
            </a:r>
            <a:r>
              <a:rPr lang="ru-RU" dirty="0"/>
              <a:t>ДЛЯ БОГА ВСЕЛЕННОЙ</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24759"/>
          <a:stretch/>
        </p:blipFill>
        <p:spPr>
          <a:xfrm>
            <a:off x="1733833" y="1500676"/>
            <a:ext cx="8798100" cy="6577404"/>
          </a:xfrm>
        </p:spPr>
      </p:pic>
    </p:spTree>
    <p:extLst>
      <p:ext uri="{BB962C8B-B14F-4D97-AF65-F5344CB8AC3E}">
        <p14:creationId xmlns:p14="http://schemas.microsoft.com/office/powerpoint/2010/main" val="3180024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ПЛАНИРУЕМЫЕ ПОЖЕРТВОВАНИЯ И СВЯЩЕННОЕ ПИСАНИЕ</a:t>
            </a:r>
            <a:endParaRPr lang="en-US" dirty="0"/>
          </a:p>
        </p:txBody>
      </p:sp>
      <p:sp>
        <p:nvSpPr>
          <p:cNvPr id="3" name="Content Placeholder 2"/>
          <p:cNvSpPr>
            <a:spLocks noGrp="1"/>
          </p:cNvSpPr>
          <p:nvPr>
            <p:ph idx="1"/>
          </p:nvPr>
        </p:nvSpPr>
        <p:spPr/>
        <p:txBody>
          <a:bodyPr/>
          <a:lstStyle/>
          <a:p>
            <a:pPr marL="0" indent="0">
              <a:buNone/>
            </a:pPr>
            <a:r>
              <a:rPr lang="ru-RU" sz="3200" dirty="0" smtClean="0"/>
              <a:t>« </a:t>
            </a:r>
            <a:r>
              <a:rPr lang="ru-RU" sz="3200" dirty="0"/>
              <a:t>Все Писание </a:t>
            </a:r>
            <a:r>
              <a:rPr lang="ru-RU" sz="3200" dirty="0" err="1"/>
              <a:t>богодухновенно</a:t>
            </a:r>
            <a:r>
              <a:rPr lang="ru-RU" sz="3200" dirty="0"/>
              <a:t> и полезно для научения, для обличения, для исправления, для наставления в праведности, </a:t>
            </a:r>
            <a:r>
              <a:rPr lang="ru-RU" sz="3200" dirty="0" smtClean="0"/>
              <a:t> </a:t>
            </a:r>
            <a:r>
              <a:rPr lang="ru-RU" sz="3200" dirty="0"/>
              <a:t>да будет совершен Божий человек, ко всякому доброму делу приготовлен</a:t>
            </a:r>
            <a:r>
              <a:rPr lang="ru-RU" sz="3200" dirty="0" smtClean="0"/>
              <a:t>.»</a:t>
            </a:r>
            <a:r>
              <a:rPr lang="ru-RU" sz="3200" u="sng" dirty="0">
                <a:hlinkClick r:id="rId3"/>
              </a:rPr>
              <a:t> </a:t>
            </a:r>
            <a:r>
              <a:rPr lang="ru-RU" sz="3200" u="sng" dirty="0" smtClean="0">
                <a:hlinkClick r:id="rId3"/>
              </a:rPr>
              <a:t/>
            </a:r>
            <a:br>
              <a:rPr lang="ru-RU" sz="3200" u="sng" dirty="0" smtClean="0">
                <a:hlinkClick r:id="rId3"/>
              </a:rPr>
            </a:br>
            <a:r>
              <a:rPr lang="ru-RU" sz="3200" u="sng" dirty="0" smtClean="0">
                <a:hlinkClick r:id="rId3"/>
              </a:rPr>
              <a:t>2 </a:t>
            </a:r>
            <a:r>
              <a:rPr lang="ru-RU" sz="3200" u="sng" dirty="0">
                <a:hlinkClick r:id="rId3"/>
              </a:rPr>
              <a:t>Тимофею 3:16-17</a:t>
            </a:r>
            <a:r>
              <a:rPr lang="ru-RU" sz="3200" dirty="0"/>
              <a:t> </a:t>
            </a:r>
            <a:endParaRPr lang="x-none" sz="3200" dirty="0"/>
          </a:p>
          <a:p>
            <a:endParaRPr lang="en-US" dirty="0"/>
          </a:p>
        </p:txBody>
      </p:sp>
    </p:spTree>
    <p:extLst>
      <p:ext uri="{BB962C8B-B14F-4D97-AF65-F5344CB8AC3E}">
        <p14:creationId xmlns:p14="http://schemas.microsoft.com/office/powerpoint/2010/main" val="4255099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КОМУ ПРИНАДЛЕЖАТ АКТИВЫ ЭТОГО МИРА?</a:t>
            </a:r>
            <a:endParaRPr lang="en-US" dirty="0"/>
          </a:p>
        </p:txBody>
      </p:sp>
      <p:sp>
        <p:nvSpPr>
          <p:cNvPr id="3" name="Content Placeholder 2"/>
          <p:cNvSpPr>
            <a:spLocks noGrp="1"/>
          </p:cNvSpPr>
          <p:nvPr>
            <p:ph idx="1"/>
          </p:nvPr>
        </p:nvSpPr>
        <p:spPr/>
        <p:txBody>
          <a:bodyPr>
            <a:normAutofit/>
          </a:bodyPr>
          <a:lstStyle/>
          <a:p>
            <a:pPr marL="0" indent="0">
              <a:buNone/>
            </a:pPr>
            <a:r>
              <a:rPr lang="ru-RU" sz="3200" dirty="0" smtClean="0"/>
              <a:t>«Ибо </a:t>
            </a:r>
            <a:r>
              <a:rPr lang="ru-RU" sz="3200" dirty="0"/>
              <a:t>Мои все звери в лесу, и скот на тысяче гор, </a:t>
            </a:r>
            <a:r>
              <a:rPr lang="ru-RU" sz="3200" dirty="0" smtClean="0"/>
              <a:t>знаю </a:t>
            </a:r>
            <a:r>
              <a:rPr lang="ru-RU" sz="3200" dirty="0"/>
              <a:t>всех птиц на горах, и животные на полях предо Мною. </a:t>
            </a:r>
          </a:p>
          <a:p>
            <a:pPr marL="0" indent="0">
              <a:buNone/>
            </a:pPr>
            <a:r>
              <a:rPr lang="ru-RU" sz="3200" dirty="0" smtClean="0"/>
              <a:t>Если </a:t>
            </a:r>
            <a:r>
              <a:rPr lang="ru-RU" sz="3200" dirty="0"/>
              <a:t>бы Я взалкал, то не сказал бы тебе, ибо Моя вселенная и все, что наполняет ее</a:t>
            </a:r>
            <a:r>
              <a:rPr lang="ru-RU" sz="3200" dirty="0" smtClean="0"/>
              <a:t>.» </a:t>
            </a:r>
            <a:endParaRPr lang="ru-RU" sz="3200" dirty="0"/>
          </a:p>
          <a:p>
            <a:pPr marL="0" indent="0">
              <a:buNone/>
            </a:pPr>
            <a:r>
              <a:rPr lang="ru-RU" sz="3200" dirty="0">
                <a:hlinkClick r:id="rId3"/>
              </a:rPr>
              <a:t>Псалтирь 49:10-12</a:t>
            </a:r>
            <a:endParaRPr lang="ru-RU" sz="3200" dirty="0"/>
          </a:p>
          <a:p>
            <a:endParaRPr lang="x-none" dirty="0"/>
          </a:p>
          <a:p>
            <a:endParaRPr lang="en-US" dirty="0"/>
          </a:p>
        </p:txBody>
      </p:sp>
    </p:spTree>
    <p:extLst>
      <p:ext uri="{BB962C8B-B14F-4D97-AF65-F5344CB8AC3E}">
        <p14:creationId xmlns:p14="http://schemas.microsoft.com/office/powerpoint/2010/main" val="2276410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В МИРЕ</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92998" y="157163"/>
            <a:ext cx="6357934" cy="635793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95" y="3053446"/>
            <a:ext cx="4898574" cy="2253344"/>
          </a:xfrm>
          <a:prstGeom prst="rect">
            <a:avLst/>
          </a:prstGeom>
        </p:spPr>
      </p:pic>
    </p:spTree>
    <p:extLst>
      <p:ext uri="{BB962C8B-B14F-4D97-AF65-F5344CB8AC3E}">
        <p14:creationId xmlns:p14="http://schemas.microsoft.com/office/powerpoint/2010/main" val="234839423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17848</TotalTime>
  <Words>6101</Words>
  <Application>Microsoft Office PowerPoint</Application>
  <PresentationFormat>Широкоэкранный</PresentationFormat>
  <Paragraphs>348</Paragraphs>
  <Slides>51</Slides>
  <Notes>47</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51</vt:i4>
      </vt:variant>
    </vt:vector>
  </HeadingPairs>
  <TitlesOfParts>
    <vt:vector size="56" baseType="lpstr">
      <vt:lpstr>Arial</vt:lpstr>
      <vt:lpstr>Calibri</vt:lpstr>
      <vt:lpstr>Trebuchet MS</vt:lpstr>
      <vt:lpstr>Wingdings</vt:lpstr>
      <vt:lpstr>Berlin</vt:lpstr>
      <vt:lpstr>ПОЛИТИКА ПРИНЯТИЯ ЗАПЛАНИРОВАННЫХ ПОДАРКОВ </vt:lpstr>
      <vt:lpstr>РУКОВОДСТВО ПО ПРИНЯТИЮ ПОДАРКОВ</vt:lpstr>
      <vt:lpstr>ОТКАЗ ОТ ВЫРАЖЕННЫХ МНЕНИЙ</vt:lpstr>
      <vt:lpstr>У БОГА ЕСТЬ ПОЛИТИКА ПРИНЯТИЯ ДАРОВ</vt:lpstr>
      <vt:lpstr>ПЕРВЫЙ ВОПРОС ПРИНЯТИЯ ДАРА</vt:lpstr>
      <vt:lpstr>ПЛАНИРОВЩИКИ ДАРОВ ДЛЯ БОГА ВСЕЛЕННОЙ</vt:lpstr>
      <vt:lpstr>ПЛАНИРУЕМЫЕ ПОЖЕРТВОВАНИЯ И СВЯЩЕННОЕ ПИСАНИЕ</vt:lpstr>
      <vt:lpstr>КОМУ ПРИНАДЛЕЖАТ АКТИВЫ ЭТОГО МИРА?</vt:lpstr>
      <vt:lpstr>В МИРЕ</vt:lpstr>
      <vt:lpstr>ПОСЛЫ ДЛЯ ИИСУСА ХРИСТА</vt:lpstr>
      <vt:lpstr>ДАРИТЬ И ПОЛУЧАТЬ ПОДДЕРЖКУ</vt:lpstr>
      <vt:lpstr>ГОТОВ С МУДРОСТЬЮ</vt:lpstr>
      <vt:lpstr>ЕЗДРА И ПЕРСИДСКИЙ ЦАРЬ КИР</vt:lpstr>
      <vt:lpstr>ЗАПЛАНИРОВАННЫЙ ПОДАРОК КИРА ИСПОЛНИЛ ПРОРОЧЕСТВА</vt:lpstr>
      <vt:lpstr>ЦАРЬ ДАРИЙ ПРОДОЛЖАЕТ</vt:lpstr>
      <vt:lpstr>УКАЗ ДАРИЯ</vt:lpstr>
      <vt:lpstr>ИЕРУСАЛИМСКИЙ ХРАМ ЗАВЕРШЕН</vt:lpstr>
      <vt:lpstr>НЕЕМИЯ И ИМПЕРАТОР АРТАКСЕРКС</vt:lpstr>
      <vt:lpstr>БОГ ДВИЖЕТ СЕРДЦАМИ, ИМЕЙТЕ НАГОТОВЕ ОТВЕТ</vt:lpstr>
      <vt:lpstr>ЗАПЛАНИРОВАННЫЙ ДАР НАЧАЛ ПРОРОЧЕСКИЙ ПЕРИОД</vt:lpstr>
      <vt:lpstr>БОГ ПО_ПРЕЖНЕМУ ВЛИЯЕТ НА СЕРДЦА</vt:lpstr>
      <vt:lpstr>ПОДАРОК СЕСИЛА РОДСА 1893</vt:lpstr>
      <vt:lpstr>РЕАКЦИЯ ГЕНЕРАЛЬНОЙ КОНФЕРЕНЦИИ НА ПОДАРОК 1895 ГОДА</vt:lpstr>
      <vt:lpstr>БОГ ВМЕШАЕТСЯ, ЛИДЕРЫ СЛУШАЮТ</vt:lpstr>
      <vt:lpstr>АКАДЕМИЯ ЭРИКА Би ХЭЙРА (Юго-Восточная адвентистская семинария) (2016)</vt:lpstr>
      <vt:lpstr>ГЕНЕРАЛ ПОСЕЩАЕТ НОВУЮ АКАДЕМИЮ ЭРИКА Б. ХАРЕ</vt:lpstr>
      <vt:lpstr>ПОДАРКИ ИЗВНЕ ЦЕРКВИ</vt:lpstr>
      <vt:lpstr>БОГ ОСВОБОДИТ</vt:lpstr>
      <vt:lpstr>ПРИНЦИПЫ ПРИНЯТИЯ ПОДАРКОВ</vt:lpstr>
      <vt:lpstr>СВЯЗИ С ОБЩЕСТВЕННОСТЬЮ</vt:lpstr>
      <vt:lpstr>willplan.us</vt:lpstr>
      <vt:lpstr>ОБРАЗЕЦ ПОЛИТИКИ ПРИЕМА ПОДАРКОВ</vt:lpstr>
      <vt:lpstr>ПОЧИТАЙТЕ БОГА ВО ВСЕХ ДАРАХ</vt:lpstr>
      <vt:lpstr>ВЫГОДА ВСЕМ УЧАСТНИКАМ, ОТСУТСТВИЕ НЕДОСТАТКОВ</vt:lpstr>
      <vt:lpstr>№1 ЗАЩИТИТЕ СВОЮ ОРГАНИЗАЦИЮ</vt:lpstr>
      <vt:lpstr>№2 ПОТРЕБНОСТИ ДАРИТЕЛЯ</vt:lpstr>
      <vt:lpstr>№3 НЕЗАВИСИМЫЙ ЮРИДИЧЕСКИЙ СОВЕТ</vt:lpstr>
      <vt:lpstr>№4 ПРЕДПОЧТИТЕЛЬНЫЙ ПОДАРОК ДЛЯ ПРИНЯТИЯ</vt:lpstr>
      <vt:lpstr>№5 ДОЛЖНАЯ ОСМОТРИТЕЛЬНОСТЬ</vt:lpstr>
      <vt:lpstr>№ 6 БЛАГОДАРИТЕ ЗА ВСЕ ПОДАРКИ</vt:lpstr>
      <vt:lpstr>№7 НАМЕРЕНИЯ ДАРИТЕЛЯ</vt:lpstr>
      <vt:lpstr>№8 ОТСУТСТВИЕ ПЛАТЫ ЗА УСЛУГИ ТРЕТЬИМ ЛИЦАМ</vt:lpstr>
      <vt:lpstr>ДРУГИЕ АСПЕКТЫ</vt:lpstr>
      <vt:lpstr>РАЗМЕЩЕНИЕ ПОЛИТИКИ</vt:lpstr>
      <vt:lpstr>ПОЛИТИЧЕСКИЕ РУКОВОДСТВА, А НЕ ОГРАНИЧЕНИЯ</vt:lpstr>
      <vt:lpstr>ЭКСПЕРТЫ ПО РЕСУРСАМ</vt:lpstr>
      <vt:lpstr>ЧТИТЕ И ПРОСЛАВЛЯЙТЕ БОГА ВО ВСЕМ</vt:lpstr>
      <vt:lpstr>ИИСУС УЧИТ ВО ДВОРАХ ХРАМА</vt:lpstr>
      <vt:lpstr>Презентация PowerPoint</vt:lpstr>
      <vt:lpstr>Представляя Иисуса в нашем обществе</vt:lpstr>
      <vt:lpstr>www.willplan.org</vt:lpstr>
    </vt:vector>
  </TitlesOfParts>
  <Company>GC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Carlson, Dennis</dc:creator>
  <cp:lastModifiedBy>Angela Zubkova</cp:lastModifiedBy>
  <cp:revision>214</cp:revision>
  <dcterms:created xsi:type="dcterms:W3CDTF">2016-12-20T13:59:50Z</dcterms:created>
  <dcterms:modified xsi:type="dcterms:W3CDTF">2022-02-10T11:41:04Z</dcterms:modified>
</cp:coreProperties>
</file>