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1" r:id="rId3"/>
    <p:sldId id="272" r:id="rId4"/>
    <p:sldId id="270" r:id="rId5"/>
    <p:sldId id="257" r:id="rId6"/>
    <p:sldId id="258" r:id="rId7"/>
    <p:sldId id="273" r:id="rId8"/>
    <p:sldId id="274" r:id="rId9"/>
    <p:sldId id="275" r:id="rId10"/>
    <p:sldId id="277" r:id="rId11"/>
    <p:sldId id="278" r:id="rId12"/>
    <p:sldId id="276" r:id="rId13"/>
    <p:sldId id="279" r:id="rId14"/>
    <p:sldId id="265" r:id="rId15"/>
    <p:sldId id="264" r:id="rId16"/>
    <p:sldId id="269" r:id="rId17"/>
    <p:sldId id="259" r:id="rId18"/>
    <p:sldId id="261" r:id="rId19"/>
    <p:sldId id="262" r:id="rId20"/>
    <p:sldId id="263" r:id="rId21"/>
    <p:sldId id="26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5" autoAdjust="0"/>
    <p:restoredTop sz="94660"/>
  </p:normalViewPr>
  <p:slideViewPr>
    <p:cSldViewPr>
      <p:cViewPr varScale="1">
        <p:scale>
          <a:sx n="70" d="100"/>
          <a:sy n="70" d="100"/>
        </p:scale>
        <p:origin x="-106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831262-0461-4B4F-9CE3-FD2DFF3E7FF0}" type="datetimeFigureOut">
              <a:rPr lang="en-US" smtClean="0"/>
              <a:pPr/>
              <a:t>12/10/2010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90987E-352E-4039-8CDA-164751F9178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The eruption of Mount </a:t>
            </a:r>
            <a:r>
              <a:rPr lang="en-US" dirty="0" err="1" smtClean="0"/>
              <a:t>Merapi</a:t>
            </a:r>
            <a:r>
              <a:rPr lang="en-US" dirty="0" smtClean="0"/>
              <a:t> was not unexpected. An evacuation had already been ordered. Still, at least 18 deaths were reported.</a:t>
            </a:r>
          </a:p>
          <a:p>
            <a:r>
              <a:rPr lang="en-US" dirty="0" smtClean="0"/>
              <a:t>Everyone living within six miles (10 kilometers) was ordered to leave.</a:t>
            </a:r>
          </a:p>
          <a:p>
            <a:endParaRPr lang="en-US" dirty="0"/>
          </a:p>
        </p:txBody>
      </p:sp>
      <p:sp>
        <p:nvSpPr>
          <p:cNvPr id="4" name="Slide Number Placeholder 3"/>
          <p:cNvSpPr>
            <a:spLocks noGrp="1"/>
          </p:cNvSpPr>
          <p:nvPr>
            <p:ph type="sldNum" sz="quarter" idx="10"/>
          </p:nvPr>
        </p:nvSpPr>
        <p:spPr/>
        <p:txBody>
          <a:bodyPr/>
          <a:lstStyle/>
          <a:p>
            <a:fld id="{A990987E-352E-4039-8CDA-164751F9178D}"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8630123-6E1E-4B0F-AD8E-FE5E56DF1E9C}" type="datetimeFigureOut">
              <a:rPr lang="en-US" smtClean="0"/>
              <a:pPr/>
              <a:t>12/10/2010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C280FB8-126E-496C-9EEA-CAFA6D436BA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630123-6E1E-4B0F-AD8E-FE5E56DF1E9C}" type="datetimeFigureOut">
              <a:rPr lang="en-US" smtClean="0"/>
              <a:pPr/>
              <a:t>12/10/2010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80FB8-126E-496C-9EEA-CAFA6D436B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630123-6E1E-4B0F-AD8E-FE5E56DF1E9C}" type="datetimeFigureOut">
              <a:rPr lang="en-US" smtClean="0"/>
              <a:pPr/>
              <a:t>12/10/2010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80FB8-126E-496C-9EEA-CAFA6D436BA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630123-6E1E-4B0F-AD8E-FE5E56DF1E9C}" type="datetimeFigureOut">
              <a:rPr lang="en-US" smtClean="0"/>
              <a:pPr/>
              <a:t>12/10/2010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80FB8-126E-496C-9EEA-CAFA6D436BA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8630123-6E1E-4B0F-AD8E-FE5E56DF1E9C}" type="datetimeFigureOut">
              <a:rPr lang="en-US" smtClean="0"/>
              <a:pPr/>
              <a:t>12/10/2010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80FB8-126E-496C-9EEA-CAFA6D436BA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8630123-6E1E-4B0F-AD8E-FE5E56DF1E9C}" type="datetimeFigureOut">
              <a:rPr lang="en-US" smtClean="0"/>
              <a:pPr/>
              <a:t>12/10/2010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80FB8-126E-496C-9EEA-CAFA6D436B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8630123-6E1E-4B0F-AD8E-FE5E56DF1E9C}" type="datetimeFigureOut">
              <a:rPr lang="en-US" smtClean="0"/>
              <a:pPr/>
              <a:t>12/10/2010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280FB8-126E-496C-9EEA-CAFA6D436BA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8630123-6E1E-4B0F-AD8E-FE5E56DF1E9C}" type="datetimeFigureOut">
              <a:rPr lang="en-US" smtClean="0"/>
              <a:pPr/>
              <a:t>12/10/2010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280FB8-126E-496C-9EEA-CAFA6D436BA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630123-6E1E-4B0F-AD8E-FE5E56DF1E9C}" type="datetimeFigureOut">
              <a:rPr lang="en-US" smtClean="0"/>
              <a:pPr/>
              <a:t>12/10/2010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280FB8-126E-496C-9EEA-CAFA6D436B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8630123-6E1E-4B0F-AD8E-FE5E56DF1E9C}" type="datetimeFigureOut">
              <a:rPr lang="en-US" smtClean="0"/>
              <a:pPr/>
              <a:t>12/10/2010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80FB8-126E-496C-9EEA-CAFA6D436BA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8630123-6E1E-4B0F-AD8E-FE5E56DF1E9C}" type="datetimeFigureOut">
              <a:rPr lang="en-US" smtClean="0"/>
              <a:pPr/>
              <a:t>12/10/2010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C280FB8-126E-496C-9EEA-CAFA6D436BAD}"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8630123-6E1E-4B0F-AD8E-FE5E56DF1E9C}" type="datetimeFigureOut">
              <a:rPr lang="en-US" smtClean="0"/>
              <a:pPr/>
              <a:t>12/10/2010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C280FB8-126E-496C-9EEA-CAFA6D436BAD}"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ru-RU" b="1" dirty="0" smtClean="0"/>
              <a:t>Уроки из Индонезии Апокалипсис</a:t>
            </a:r>
            <a:endParaRPr lang="en-US" dirty="0"/>
          </a:p>
        </p:txBody>
      </p:sp>
      <p:sp>
        <p:nvSpPr>
          <p:cNvPr id="3" name="Subtitle 2"/>
          <p:cNvSpPr>
            <a:spLocks noGrp="1"/>
          </p:cNvSpPr>
          <p:nvPr>
            <p:ph type="subTitle" idx="1"/>
          </p:nvPr>
        </p:nvSpPr>
        <p:spPr/>
        <p:txBody>
          <a:bodyPr>
            <a:normAutofit/>
          </a:bodyPr>
          <a:lstStyle/>
          <a:p>
            <a:r>
              <a:rPr lang="ru-RU" sz="4000" dirty="0" smtClean="0"/>
              <a:t>Пастор </a:t>
            </a:r>
            <a:r>
              <a:rPr lang="ru-RU" sz="4000" dirty="0" err="1" smtClean="0"/>
              <a:t>Хоутман</a:t>
            </a:r>
            <a:r>
              <a:rPr lang="ru-RU" sz="4000" dirty="0" smtClean="0"/>
              <a:t> И. </a:t>
            </a:r>
            <a:r>
              <a:rPr lang="ru-RU" sz="4000" dirty="0" err="1" smtClean="0"/>
              <a:t>Синага</a:t>
            </a:r>
            <a:endParaRPr lang="en-US"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3400" y="762000"/>
            <a:ext cx="8229600" cy="1143000"/>
          </a:xfrm>
        </p:spPr>
        <p:txBody>
          <a:bodyPr/>
          <a:lstStyle/>
          <a:p>
            <a:r>
              <a:rPr lang="ru-RU" dirty="0" smtClean="0"/>
              <a:t>Роль богословов</a:t>
            </a:r>
            <a:endParaRPr lang="en-US" dirty="0"/>
          </a:p>
        </p:txBody>
      </p:sp>
      <p:sp>
        <p:nvSpPr>
          <p:cNvPr id="9" name="Content Placeholder 8"/>
          <p:cNvSpPr>
            <a:spLocks noGrp="1"/>
          </p:cNvSpPr>
          <p:nvPr>
            <p:ph idx="1"/>
          </p:nvPr>
        </p:nvSpPr>
        <p:spPr/>
        <p:txBody>
          <a:bodyPr>
            <a:normAutofit fontScale="92500" lnSpcReduction="20000"/>
          </a:bodyPr>
          <a:lstStyle/>
          <a:p>
            <a:pPr lvl="1"/>
            <a:r>
              <a:rPr lang="en-US" dirty="0" smtClean="0"/>
              <a:t>"</a:t>
            </a:r>
            <a:r>
              <a:rPr lang="ru-RU" dirty="0" smtClean="0"/>
              <a:t> Библейская доктрина о святилище церкви АСД является центром притяжения в плане спасения,  ступицей теологического колеса, которая объясняет и соединяет всю библейскую истину, которая так дорога для христиан, и особенно те истины, которые были в пренебрежении столетиями. </a:t>
            </a:r>
            <a:endParaRPr lang="en-US" sz="2400" dirty="0" smtClean="0"/>
          </a:p>
          <a:p>
            <a:pPr lvl="1"/>
            <a:r>
              <a:rPr lang="ru-RU" dirty="0" smtClean="0"/>
              <a:t>Е. Уайт</a:t>
            </a:r>
            <a:r>
              <a:rPr lang="en-US" dirty="0" smtClean="0"/>
              <a:t>“ </a:t>
            </a:r>
            <a:r>
              <a:rPr lang="ru-RU" dirty="0" smtClean="0"/>
              <a:t>Доктрина о святилище открыла стройную, законченную и взаимосвязанную систему истины и доказала, что Господь руководил великим </a:t>
            </a:r>
            <a:r>
              <a:rPr lang="ru-RU" dirty="0" err="1" smtClean="0"/>
              <a:t>адвентистским</a:t>
            </a:r>
            <a:r>
              <a:rPr lang="ru-RU" dirty="0" smtClean="0"/>
              <a:t> движением, высвечивая положение народа Божьего и его обязанности</a:t>
            </a:r>
            <a:r>
              <a:rPr lang="en-US" dirty="0" smtClean="0"/>
              <a:t>.”  </a:t>
            </a:r>
            <a:r>
              <a:rPr lang="ru-RU" dirty="0" smtClean="0"/>
              <a:t>Великая борьба</a:t>
            </a:r>
            <a:r>
              <a:rPr lang="en-US" dirty="0" smtClean="0"/>
              <a:t>, 423. </a:t>
            </a:r>
          </a:p>
          <a:p>
            <a:r>
              <a:rPr lang="ru-RU" dirty="0" smtClean="0"/>
              <a:t>Верно истолковывать знамения времени </a:t>
            </a:r>
            <a:r>
              <a:rPr lang="en-US" dirty="0" smtClean="0"/>
              <a:t>(</a:t>
            </a:r>
            <a:r>
              <a:rPr lang="ru-RU" dirty="0" err="1" smtClean="0"/>
              <a:t>Мф</a:t>
            </a:r>
            <a:r>
              <a:rPr lang="en-US" dirty="0" smtClean="0"/>
              <a:t>. 16:3)</a:t>
            </a:r>
          </a:p>
          <a:p>
            <a:pPr lvl="1"/>
            <a:r>
              <a:rPr lang="ru-RU" dirty="0" smtClean="0"/>
              <a:t>Для этого требуется духовная проницательность:  потеря чувствительности</a:t>
            </a: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t>
            </a:r>
            <a:r>
              <a:rPr lang="ru-RU" dirty="0" smtClean="0"/>
              <a:t>Держащийся истинного слова, согласного с учением, чтобы он был силен и наставлять в здравом учении и противящихся обличать</a:t>
            </a:r>
            <a:r>
              <a:rPr lang="en-US" dirty="0" smtClean="0"/>
              <a:t>” (</a:t>
            </a:r>
            <a:r>
              <a:rPr lang="ru-RU" dirty="0" smtClean="0"/>
              <a:t>Тит.</a:t>
            </a:r>
            <a:r>
              <a:rPr lang="en-US" dirty="0" smtClean="0"/>
              <a:t>1:9)</a:t>
            </a:r>
          </a:p>
          <a:p>
            <a:r>
              <a:rPr lang="ru-RU" dirty="0" smtClean="0"/>
              <a:t>Установить хорошую систему охранной сигнализации и наладить ее работу. </a:t>
            </a:r>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ru-RU" dirty="0" smtClean="0"/>
              <a:t>Помогать членам церкви применять доктрины в повседневной жизни</a:t>
            </a:r>
            <a:r>
              <a:rPr lang="en-US" dirty="0" smtClean="0"/>
              <a:t>:</a:t>
            </a:r>
          </a:p>
          <a:p>
            <a:pPr lvl="1"/>
            <a:r>
              <a:rPr lang="ru-RU" dirty="0" smtClean="0"/>
              <a:t>«Все, происходящее в земном святилище является прообразом служения Христа на небесах для очищения Его церкви на земле, поэтому те, кто будут пренебрегать этой истиной, окажутся не готовыми к грядущему Божьему суду, так же как и евреи оказались не готовы к разрушению, которое их постигло».</a:t>
            </a:r>
            <a:r>
              <a:rPr lang="en-US" sz="2600" i="1" dirty="0" smtClean="0"/>
              <a:t>The Sanctuary Questions from the Standpoint of the book of Hebrews</a:t>
            </a:r>
            <a:r>
              <a:rPr lang="ru-RU" sz="2600" i="1" dirty="0" smtClean="0"/>
              <a:t>,</a:t>
            </a:r>
            <a:r>
              <a:rPr lang="en-US" sz="2600" i="1" dirty="0" smtClean="0"/>
              <a:t> Review and Heralds</a:t>
            </a:r>
            <a:r>
              <a:rPr lang="ru-RU" sz="2600" i="1" dirty="0" smtClean="0"/>
              <a:t>,</a:t>
            </a:r>
            <a:r>
              <a:rPr lang="en-US" sz="2600" i="1" dirty="0" smtClean="0"/>
              <a:t> 13</a:t>
            </a:r>
            <a:r>
              <a:rPr lang="ru-RU" sz="2600" i="1" dirty="0" smtClean="0"/>
              <a:t> Августа</a:t>
            </a:r>
            <a:r>
              <a:rPr lang="en-US" sz="2600" i="1" dirty="0" smtClean="0"/>
              <a:t> 1901.</a:t>
            </a:r>
            <a:endParaRPr lang="en-US" i="1" dirty="0" smtClean="0"/>
          </a:p>
          <a:p>
            <a:pPr lvl="1"/>
            <a:r>
              <a:rPr lang="en-US" dirty="0" smtClean="0"/>
              <a:t>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ru-RU" dirty="0" smtClean="0"/>
              <a:t>Подтверждать слова делом</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Рабочий материал</a:t>
            </a:r>
            <a:endParaRPr lang="en-US" dirty="0"/>
          </a:p>
        </p:txBody>
      </p:sp>
      <p:sp>
        <p:nvSpPr>
          <p:cNvPr id="3" name="Content Placeholder 2"/>
          <p:cNvSpPr>
            <a:spLocks noGrp="1"/>
          </p:cNvSpPr>
          <p:nvPr>
            <p:ph idx="1"/>
          </p:nvPr>
        </p:nvSpPr>
        <p:spPr/>
        <p:txBody>
          <a:bodyPr>
            <a:normAutofit fontScale="47500" lnSpcReduction="20000"/>
          </a:bodyPr>
          <a:lstStyle/>
          <a:p>
            <a:r>
              <a:rPr lang="ru-RU" dirty="0" err="1" smtClean="0"/>
              <a:t>Мерапи</a:t>
            </a:r>
            <a:r>
              <a:rPr lang="ru-RU" dirty="0" smtClean="0"/>
              <a:t> является одним из 130 вулканов вулканического  кольца Тихого океана в Индонезии, </a:t>
            </a:r>
            <a:r>
              <a:rPr lang="ru-RU" dirty="0" err="1" smtClean="0"/>
              <a:t>Мбах</a:t>
            </a:r>
            <a:r>
              <a:rPr lang="ru-RU" dirty="0" smtClean="0"/>
              <a:t> </a:t>
            </a:r>
            <a:r>
              <a:rPr lang="ru-RU" dirty="0" err="1" smtClean="0"/>
              <a:t>Мариджан</a:t>
            </a:r>
            <a:r>
              <a:rPr lang="ru-RU" dirty="0" smtClean="0"/>
              <a:t> заявил, что он не получал никаких знаков или знамений, что гора собирается излить свой гнев, не смотря на то, что на четыре километра по склону вулкана спускались клубы дыма, как сообщает репортер </a:t>
            </a:r>
            <a:r>
              <a:rPr lang="ru-RU" dirty="0" err="1" smtClean="0"/>
              <a:t>Антары</a:t>
            </a:r>
            <a:r>
              <a:rPr lang="ru-RU" dirty="0" smtClean="0"/>
              <a:t>. </a:t>
            </a:r>
            <a:r>
              <a:rPr lang="en-US" dirty="0" smtClean="0"/>
              <a:t/>
            </a:r>
            <a:br>
              <a:rPr lang="en-US" dirty="0" smtClean="0"/>
            </a:br>
            <a:r>
              <a:rPr lang="en-US" dirty="0" smtClean="0"/>
              <a:t/>
            </a:r>
            <a:br>
              <a:rPr lang="en-US" dirty="0" smtClean="0"/>
            </a:br>
            <a:r>
              <a:rPr lang="ru-RU" dirty="0" smtClean="0"/>
              <a:t>По его словам, когда сотни людей, живущих в окрестностях горы, спускались в центры эвакуации, находящиеся в безопасном месте, появилось сообщение, что </a:t>
            </a:r>
            <a:r>
              <a:rPr lang="ru-RU" dirty="0" err="1" smtClean="0"/>
              <a:t>Мбах</a:t>
            </a:r>
            <a:r>
              <a:rPr lang="ru-RU" dirty="0" smtClean="0"/>
              <a:t> </a:t>
            </a:r>
            <a:r>
              <a:rPr lang="ru-RU" dirty="0" err="1" smtClean="0"/>
              <a:t>Мариджан</a:t>
            </a:r>
            <a:r>
              <a:rPr lang="ru-RU" dirty="0" smtClean="0"/>
              <a:t> в понедельник поднялся на пункт наблюдения рядом с  вершиной вулкана, на расстоянии примерно  двух километров от  кратера</a:t>
            </a:r>
            <a:r>
              <a:rPr lang="en-US" dirty="0" smtClean="0"/>
              <a:t>.</a:t>
            </a:r>
            <a:br>
              <a:rPr lang="en-US" dirty="0" smtClean="0"/>
            </a:br>
            <a:r>
              <a:rPr lang="en-US" dirty="0" smtClean="0"/>
              <a:t/>
            </a:r>
            <a:br>
              <a:rPr lang="en-US" dirty="0" smtClean="0"/>
            </a:br>
            <a:r>
              <a:rPr lang="ru-RU" dirty="0" smtClean="0"/>
              <a:t> Он провел весь день в молитве Всевышнему о ниспослании  безопасности для жителей деревни и их имущества. </a:t>
            </a:r>
            <a:r>
              <a:rPr lang="en-US" dirty="0" smtClean="0"/>
              <a:t/>
            </a:r>
            <a:br>
              <a:rPr lang="en-US" dirty="0" smtClean="0"/>
            </a:br>
            <a:r>
              <a:rPr lang="en-US" dirty="0" smtClean="0"/>
              <a:t/>
            </a:r>
            <a:br>
              <a:rPr lang="en-US" dirty="0" smtClean="0"/>
            </a:br>
            <a:r>
              <a:rPr lang="ru-RU" dirty="0" smtClean="0"/>
              <a:t>И верите вы или нет, но активность вулкана уменьшилась вчера и позавчера, во время визита президента Индонезии </a:t>
            </a:r>
            <a:r>
              <a:rPr lang="ru-RU" dirty="0" err="1" smtClean="0"/>
              <a:t>Сусило</a:t>
            </a:r>
            <a:r>
              <a:rPr lang="ru-RU" dirty="0" smtClean="0"/>
              <a:t> </a:t>
            </a:r>
            <a:r>
              <a:rPr lang="ru-RU" dirty="0" err="1" smtClean="0"/>
              <a:t>Бамбанг</a:t>
            </a:r>
            <a:r>
              <a:rPr lang="ru-RU" dirty="0" smtClean="0"/>
              <a:t> </a:t>
            </a:r>
            <a:r>
              <a:rPr lang="ru-RU" dirty="0" err="1" smtClean="0"/>
              <a:t>Юдойоно</a:t>
            </a:r>
            <a:r>
              <a:rPr lang="ru-RU" dirty="0" smtClean="0"/>
              <a:t> . Было объявлено, что к этому дню гора </a:t>
            </a:r>
            <a:r>
              <a:rPr lang="ru-RU" dirty="0" err="1" smtClean="0"/>
              <a:t>Мерапи</a:t>
            </a:r>
            <a:r>
              <a:rPr lang="ru-RU" dirty="0" smtClean="0"/>
              <a:t> успокоилась, и сотни жителей вернулись в свои дома. </a:t>
            </a:r>
            <a:r>
              <a:rPr lang="en-US" dirty="0" smtClean="0"/>
              <a:t/>
            </a:r>
            <a:br>
              <a:rPr lang="en-US" dirty="0" smtClean="0"/>
            </a:br>
            <a:r>
              <a:rPr lang="en-US" dirty="0" smtClean="0"/>
              <a:t/>
            </a:r>
            <a:br>
              <a:rPr lang="en-US" dirty="0" smtClean="0"/>
            </a:br>
            <a:r>
              <a:rPr lang="ru-RU" dirty="0" smtClean="0"/>
              <a:t>Что касается обязанностей хранителя горы </a:t>
            </a:r>
            <a:r>
              <a:rPr lang="ru-RU" dirty="0" err="1" smtClean="0"/>
              <a:t>Мерапи</a:t>
            </a:r>
            <a:r>
              <a:rPr lang="ru-RU" dirty="0" smtClean="0"/>
              <a:t>, больше ничего не было сообщено и многое было окружено ореолом мистики</a:t>
            </a:r>
            <a:r>
              <a:rPr lang="en-US" dirty="0" smtClean="0"/>
              <a:t>.</a:t>
            </a:r>
            <a:br>
              <a:rPr lang="en-US" dirty="0" smtClean="0"/>
            </a:br>
            <a:r>
              <a:rPr lang="en-US" dirty="0" smtClean="0"/>
              <a:t/>
            </a:r>
            <a:br>
              <a:rPr lang="en-US" dirty="0" smtClean="0"/>
            </a:br>
            <a:r>
              <a:rPr lang="ru-RU" dirty="0" smtClean="0"/>
              <a:t>Однако, многие верили, что султан Джакарты  выбрал среди своих </a:t>
            </a:r>
            <a:r>
              <a:rPr lang="en-US" dirty="0" smtClean="0"/>
              <a:t>'</a:t>
            </a:r>
            <a:r>
              <a:rPr lang="en-US" dirty="0" err="1" smtClean="0"/>
              <a:t>Abdi</a:t>
            </a:r>
            <a:r>
              <a:rPr lang="en-US" dirty="0" smtClean="0"/>
              <a:t> </a:t>
            </a:r>
            <a:r>
              <a:rPr lang="en-US" dirty="0" err="1" smtClean="0"/>
              <a:t>Dalem</a:t>
            </a:r>
            <a:r>
              <a:rPr lang="en-US" dirty="0" smtClean="0"/>
              <a:t>' </a:t>
            </a:r>
            <a:r>
              <a:rPr lang="ru-RU" dirty="0" smtClean="0"/>
              <a:t> или посвященных слуг, наиболее праведного и духовного, самого достойного должности Хранителя. </a:t>
            </a:r>
            <a:r>
              <a:rPr lang="en-US" dirty="0" smtClean="0"/>
              <a:t/>
            </a:r>
            <a:br>
              <a:rPr lang="en-US" dirty="0" smtClean="0"/>
            </a:br>
            <a:r>
              <a:rPr lang="en-US" dirty="0" smtClean="0"/>
              <a:t/>
            </a:r>
            <a:br>
              <a:rPr lang="en-US" dirty="0" smtClean="0"/>
            </a:br>
            <a:r>
              <a:rPr lang="ru-RU" dirty="0" smtClean="0"/>
              <a:t>В обязанности </a:t>
            </a:r>
            <a:r>
              <a:rPr lang="ru-RU" dirty="0" err="1" smtClean="0"/>
              <a:t>Мбах</a:t>
            </a:r>
            <a:r>
              <a:rPr lang="ru-RU" dirty="0" smtClean="0"/>
              <a:t> </a:t>
            </a:r>
            <a:r>
              <a:rPr lang="ru-RU" dirty="0" err="1" smtClean="0"/>
              <a:t>Мариджана</a:t>
            </a:r>
            <a:r>
              <a:rPr lang="ru-RU" dirty="0" smtClean="0"/>
              <a:t> входит совершать </a:t>
            </a:r>
            <a:r>
              <a:rPr lang="ru-RU" dirty="0" err="1" smtClean="0"/>
              <a:t>Упацара</a:t>
            </a:r>
            <a:r>
              <a:rPr lang="ru-RU" dirty="0" smtClean="0"/>
              <a:t> </a:t>
            </a:r>
            <a:r>
              <a:rPr lang="ru-RU" dirty="0" err="1" smtClean="0"/>
              <a:t>Лабухан</a:t>
            </a:r>
            <a:r>
              <a:rPr lang="ru-RU" dirty="0" smtClean="0"/>
              <a:t>, разновидность ритуальной ежегодной молитвы, на вершине горы  30 числа месяца </a:t>
            </a:r>
            <a:r>
              <a:rPr lang="ru-RU" dirty="0" err="1" smtClean="0"/>
              <a:t>Раджаб</a:t>
            </a:r>
            <a:r>
              <a:rPr lang="ru-RU" dirty="0" smtClean="0"/>
              <a:t> по мусульманскому календарю.</a:t>
            </a:r>
            <a:r>
              <a:rPr lang="en-US" dirty="0" smtClean="0"/>
              <a:t/>
            </a:r>
            <a:br>
              <a:rPr lang="en-US" dirty="0" smtClean="0"/>
            </a:br>
            <a:r>
              <a:rPr lang="en-US" dirty="0" smtClean="0"/>
              <a:t/>
            </a:r>
            <a:br>
              <a:rPr lang="en-US" dirty="0" smtClean="0"/>
            </a:br>
            <a:r>
              <a:rPr lang="en-US" dirty="0" smtClean="0"/>
              <a:t>«</a:t>
            </a:r>
            <a:r>
              <a:rPr lang="ru-RU" dirty="0" smtClean="0"/>
              <a:t>Мы читали, что </a:t>
            </a:r>
            <a:r>
              <a:rPr lang="ru-RU" dirty="0" err="1" smtClean="0"/>
              <a:t>Мбах</a:t>
            </a:r>
            <a:r>
              <a:rPr lang="ru-RU" dirty="0" smtClean="0"/>
              <a:t> </a:t>
            </a:r>
            <a:r>
              <a:rPr lang="ru-RU" dirty="0" err="1" smtClean="0"/>
              <a:t>Мариджану</a:t>
            </a:r>
            <a:r>
              <a:rPr lang="ru-RU" dirty="0" smtClean="0"/>
              <a:t> поручили быть хранителем вулкана, но что это значит мы точно не знаем» – говорит </a:t>
            </a:r>
            <a:r>
              <a:rPr lang="ru-RU" dirty="0" err="1" smtClean="0"/>
              <a:t>Фадзли</a:t>
            </a:r>
            <a:r>
              <a:rPr lang="ru-RU" dirty="0" smtClean="0"/>
              <a:t> </a:t>
            </a:r>
            <a:r>
              <a:rPr lang="ru-RU" dirty="0" err="1" smtClean="0"/>
              <a:t>Муса</a:t>
            </a:r>
            <a:r>
              <a:rPr lang="ru-RU" dirty="0" smtClean="0"/>
              <a:t>, 29 лет, из </a:t>
            </a:r>
            <a:r>
              <a:rPr lang="ru-RU" dirty="0" err="1" smtClean="0"/>
              <a:t>Кампунга</a:t>
            </a:r>
            <a:r>
              <a:rPr lang="ru-RU" dirty="0" smtClean="0"/>
              <a:t> Пандан, </a:t>
            </a:r>
            <a:r>
              <a:rPr lang="ru-RU" dirty="0" err="1" smtClean="0"/>
              <a:t>Куала</a:t>
            </a:r>
            <a:r>
              <a:rPr lang="ru-RU" dirty="0" smtClean="0"/>
              <a:t> </a:t>
            </a:r>
            <a:r>
              <a:rPr lang="ru-RU" dirty="0" err="1" smtClean="0"/>
              <a:t>Лумпур</a:t>
            </a:r>
            <a:r>
              <a:rPr lang="ru-RU" dirty="0" smtClean="0"/>
              <a:t>. </a:t>
            </a:r>
            <a:r>
              <a:rPr lang="en-US" dirty="0" smtClean="0"/>
              <a:t/>
            </a:r>
            <a:br>
              <a:rPr lang="en-US" dirty="0" smtClean="0"/>
            </a:br>
            <a:r>
              <a:rPr lang="en-US" dirty="0" smtClean="0"/>
              <a:t/>
            </a:r>
            <a:br>
              <a:rPr lang="en-US" dirty="0" smtClean="0"/>
            </a:br>
            <a:r>
              <a:rPr lang="en-US" dirty="0" smtClean="0"/>
              <a:t>«</a:t>
            </a:r>
            <a:r>
              <a:rPr lang="ru-RU" dirty="0" smtClean="0"/>
              <a:t>Ходили слухи, что он был необычным человеком, в том смысле, что он мог общаться с вулканом, но как именно он это делал было вне нашего понимания», добавляет </a:t>
            </a:r>
            <a:r>
              <a:rPr lang="ru-RU" dirty="0" err="1" smtClean="0"/>
              <a:t>Фадзли</a:t>
            </a:r>
            <a:r>
              <a:rPr lang="ru-RU" dirty="0" smtClean="0"/>
              <a:t>.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ru-RU" b="1" dirty="0" err="1" smtClean="0"/>
              <a:t>Мбах</a:t>
            </a:r>
            <a:r>
              <a:rPr lang="ru-RU" b="1" dirty="0" smtClean="0"/>
              <a:t> </a:t>
            </a:r>
            <a:r>
              <a:rPr lang="ru-RU" b="1" dirty="0" err="1" smtClean="0"/>
              <a:t>Мариджан</a:t>
            </a:r>
            <a:r>
              <a:rPr lang="ru-RU" b="1" dirty="0" smtClean="0"/>
              <a:t> – </a:t>
            </a:r>
            <a:r>
              <a:rPr lang="ru-RU" dirty="0" smtClean="0"/>
              <a:t>действующий сторож горы </a:t>
            </a:r>
            <a:r>
              <a:rPr lang="ru-RU" dirty="0" err="1" smtClean="0"/>
              <a:t>Мерапи</a:t>
            </a:r>
            <a:r>
              <a:rPr lang="ru-RU" dirty="0" smtClean="0"/>
              <a:t>. Назначение на эту должность исходило от Султана </a:t>
            </a:r>
            <a:r>
              <a:rPr lang="ru-RU" b="1" dirty="0" err="1" smtClean="0"/>
              <a:t>Хаменгкубувоно</a:t>
            </a:r>
            <a:r>
              <a:rPr lang="ru-RU" b="1" dirty="0" smtClean="0"/>
              <a:t> </a:t>
            </a:r>
            <a:r>
              <a:rPr lang="en-US" b="1" dirty="0" smtClean="0"/>
              <a:t>IX</a:t>
            </a:r>
          </a:p>
          <a:p>
            <a:r>
              <a:rPr lang="ru-RU" dirty="0" smtClean="0"/>
              <a:t>В случае извержения </a:t>
            </a:r>
            <a:r>
              <a:rPr lang="ru-RU" dirty="0" err="1" smtClean="0"/>
              <a:t>Мерапи</a:t>
            </a:r>
            <a:r>
              <a:rPr lang="ru-RU" dirty="0" smtClean="0"/>
              <a:t>, жители близлежащих деревень всегда ждут его команды к эвакуации. </a:t>
            </a:r>
            <a:endParaRPr lang="en-US" dirty="0" smtClean="0"/>
          </a:p>
          <a:p>
            <a:r>
              <a:rPr lang="ru-RU" dirty="0" smtClean="0"/>
              <a:t>В 1970 г. он был помощником сторожа. С 1982 г. он является сторожем. </a:t>
            </a:r>
            <a:endParaRPr lang="en-US" dirty="0" smtClean="0"/>
          </a:p>
          <a:p>
            <a:r>
              <a:rPr lang="ru-RU" dirty="0" smtClean="0"/>
              <a:t>Тело </a:t>
            </a:r>
            <a:r>
              <a:rPr lang="ru-RU" dirty="0" err="1" smtClean="0"/>
              <a:t>Мбах</a:t>
            </a:r>
            <a:r>
              <a:rPr lang="ru-RU" dirty="0" smtClean="0"/>
              <a:t> </a:t>
            </a:r>
            <a:r>
              <a:rPr lang="ru-RU" dirty="0" err="1" smtClean="0"/>
              <a:t>Мариджана</a:t>
            </a:r>
            <a:r>
              <a:rPr lang="ru-RU" dirty="0" smtClean="0"/>
              <a:t> было найдено 26 октября 2010 г., во время извержения </a:t>
            </a:r>
            <a:r>
              <a:rPr lang="ru-RU" dirty="0" err="1" smtClean="0"/>
              <a:t>Мерапи</a:t>
            </a:r>
            <a:r>
              <a:rPr lang="ru-RU" dirty="0" smtClean="0"/>
              <a:t>. Несколько человек, находившихся вместе с ним в его доме, также были найдены мертвыми.  </a:t>
            </a:r>
            <a:endParaRPr lang="en-US" dirty="0" smtClean="0"/>
          </a:p>
          <a:p>
            <a:r>
              <a:rPr lang="ru-RU" dirty="0" smtClean="0"/>
              <a:t>Во время своего интервью о извержении </a:t>
            </a:r>
            <a:r>
              <a:rPr lang="ru-RU" dirty="0" err="1" smtClean="0"/>
              <a:t>Мерапи</a:t>
            </a:r>
            <a:r>
              <a:rPr lang="ru-RU" dirty="0" smtClean="0"/>
              <a:t> в 2006 году, он сказал: «У каждого есть свой долг - у репортера, солдата, полицейского. Мой долг – оставаться здесь».</a:t>
            </a:r>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3074" name="Picture 2"/>
          <p:cNvPicPr>
            <a:picLocks noGrp="1" noChangeAspect="1" noChangeArrowheads="1"/>
          </p:cNvPicPr>
          <p:nvPr>
            <p:ph sz="half" idx="1"/>
          </p:nvPr>
        </p:nvPicPr>
        <p:blipFill>
          <a:blip r:embed="rId2" cstate="print"/>
          <a:stretch>
            <a:fillRect/>
          </a:stretch>
        </p:blipFill>
        <p:spPr bwMode="auto">
          <a:xfrm>
            <a:off x="457200" y="2630075"/>
            <a:ext cx="4038600" cy="3015488"/>
          </a:xfrm>
          <a:prstGeom prst="rect">
            <a:avLst/>
          </a:prstGeom>
          <a:noFill/>
          <a:ln w="9525">
            <a:noFill/>
            <a:miter lim="800000"/>
            <a:headEnd/>
            <a:tailEnd/>
          </a:ln>
        </p:spPr>
      </p:pic>
      <p:sp>
        <p:nvSpPr>
          <p:cNvPr id="6" name="Content Placeholder 5"/>
          <p:cNvSpPr>
            <a:spLocks noGrp="1"/>
          </p:cNvSpPr>
          <p:nvPr>
            <p:ph sz="half" idx="2"/>
          </p:nvPr>
        </p:nvSpPr>
        <p:spPr/>
        <p:txBody>
          <a:bodyPr>
            <a:normAutofit/>
          </a:bodyPr>
          <a:lstStyle/>
          <a:p>
            <a:r>
              <a:rPr lang="ru-RU" dirty="0" smtClean="0"/>
              <a:t>Извержение </a:t>
            </a:r>
            <a:r>
              <a:rPr lang="ru-RU" dirty="0" err="1" smtClean="0"/>
              <a:t>Мерапи</a:t>
            </a:r>
            <a:r>
              <a:rPr lang="ru-RU" dirty="0" smtClean="0"/>
              <a:t>  не было неожиданным. Была даже объявлена эвакуация. Однако, поступили сообщения как минимум о 25 погибших, включая </a:t>
            </a:r>
            <a:r>
              <a:rPr lang="ru-RU" dirty="0" err="1" smtClean="0"/>
              <a:t>Мбах</a:t>
            </a:r>
            <a:r>
              <a:rPr lang="ru-RU" dirty="0" smtClean="0"/>
              <a:t> </a:t>
            </a:r>
            <a:r>
              <a:rPr lang="ru-RU" dirty="0" err="1" smtClean="0"/>
              <a:t>Магиджана</a:t>
            </a:r>
            <a:r>
              <a:rPr lang="ru-RU" dirty="0" smtClean="0"/>
              <a:t>. </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3" cstate="print"/>
          <a:srcRect/>
          <a:stretch>
            <a:fillRect/>
          </a:stretch>
        </p:blipFill>
        <p:spPr bwMode="auto">
          <a:xfrm>
            <a:off x="0" y="-228600"/>
            <a:ext cx="5742316" cy="4525963"/>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0" y="1"/>
            <a:ext cx="4114800" cy="32431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cstate="print"/>
          <a:stretch>
            <a:fillRect/>
          </a:stretch>
        </p:blipFill>
        <p:spPr bwMode="auto">
          <a:xfrm>
            <a:off x="1787451" y="1935163"/>
            <a:ext cx="5569098" cy="4389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cstate="print"/>
          <a:stretch>
            <a:fillRect/>
          </a:stretch>
        </p:blipFill>
        <p:spPr bwMode="auto">
          <a:xfrm>
            <a:off x="1787451" y="1935163"/>
            <a:ext cx="5569098" cy="4389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Цунами в Индонезии</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457200" y="1752600"/>
            <a:ext cx="6096000" cy="4219575"/>
          </a:xfrm>
          <a:prstGeom prst="rect">
            <a:avLst/>
          </a:prstGeom>
          <a:noFill/>
          <a:ln w="9525">
            <a:noFill/>
            <a:miter lim="800000"/>
            <a:headEnd/>
            <a:tailEnd/>
          </a:ln>
        </p:spPr>
      </p:pic>
      <p:sp>
        <p:nvSpPr>
          <p:cNvPr id="6" name="TextBox 5"/>
          <p:cNvSpPr txBox="1"/>
          <p:nvPr/>
        </p:nvSpPr>
        <p:spPr>
          <a:xfrm>
            <a:off x="6705600" y="1752600"/>
            <a:ext cx="2286000" cy="4801314"/>
          </a:xfrm>
          <a:prstGeom prst="rect">
            <a:avLst/>
          </a:prstGeom>
          <a:noFill/>
        </p:spPr>
        <p:txBody>
          <a:bodyPr wrap="square" rtlCol="0">
            <a:spAutoFit/>
          </a:bodyPr>
          <a:lstStyle/>
          <a:p>
            <a:pPr>
              <a:buFont typeface="Arial" pitchFamily="34" charset="0"/>
              <a:buChar char="•"/>
            </a:pPr>
            <a:r>
              <a:rPr lang="ru-RU" dirty="0" smtClean="0"/>
              <a:t> От огромной волны цунами 2004 года в Азии в </a:t>
            </a:r>
            <a:r>
              <a:rPr lang="ru-RU" dirty="0" err="1" smtClean="0"/>
              <a:t>Ачехе</a:t>
            </a:r>
            <a:r>
              <a:rPr lang="ru-RU" dirty="0" smtClean="0"/>
              <a:t> погибло по меньшей мере 168,000 человек</a:t>
            </a:r>
            <a:endParaRPr lang="en-US" dirty="0" smtClean="0"/>
          </a:p>
          <a:p>
            <a:pPr>
              <a:buFont typeface="Arial" pitchFamily="34" charset="0"/>
              <a:buChar char="•"/>
            </a:pPr>
            <a:r>
              <a:rPr lang="en-US" dirty="0" smtClean="0"/>
              <a:t> </a:t>
            </a:r>
            <a:r>
              <a:rPr lang="ru-RU" dirty="0" smtClean="0"/>
              <a:t>В октябре 2010 г. 408 человек погибло после цунами, вызванного сильным землетрясением, произошедшим на </a:t>
            </a:r>
            <a:r>
              <a:rPr lang="ru-RU" dirty="0" err="1" smtClean="0"/>
              <a:t>Ментавайских</a:t>
            </a:r>
            <a:r>
              <a:rPr lang="ru-RU" dirty="0" smtClean="0"/>
              <a:t> островах, на западе Индонезии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u-RU" sz="2400" dirty="0" smtClean="0"/>
              <a:t>Местные жители, покрытые пеплом после извержения вулкана </a:t>
            </a:r>
            <a:r>
              <a:rPr lang="ru-RU" sz="2400" dirty="0" err="1" smtClean="0"/>
              <a:t>Синабунг</a:t>
            </a:r>
            <a:r>
              <a:rPr lang="ru-RU" sz="2400" dirty="0" smtClean="0"/>
              <a:t>, покидают </a:t>
            </a:r>
            <a:r>
              <a:rPr lang="ru-RU" sz="2400" smtClean="0"/>
              <a:t>на мотоциклах свою </a:t>
            </a:r>
            <a:r>
              <a:rPr lang="ru-RU" sz="2400" dirty="0" smtClean="0"/>
              <a:t>деревню </a:t>
            </a:r>
            <a:r>
              <a:rPr lang="ru-RU" sz="2400" dirty="0" err="1" smtClean="0"/>
              <a:t>Брастаджи</a:t>
            </a:r>
            <a:r>
              <a:rPr lang="ru-RU" sz="2400" dirty="0" smtClean="0"/>
              <a:t> , окрестности г. </a:t>
            </a:r>
            <a:r>
              <a:rPr lang="ru-RU" sz="2400" dirty="0" err="1" smtClean="0"/>
              <a:t>Медан</a:t>
            </a:r>
            <a:r>
              <a:rPr lang="ru-RU" sz="2400" dirty="0" smtClean="0"/>
              <a:t>, Северная Суматра. </a:t>
            </a:r>
            <a:endParaRPr lang="en-US" sz="2400" dirty="0"/>
          </a:p>
        </p:txBody>
      </p:sp>
      <p:pic>
        <p:nvPicPr>
          <p:cNvPr id="6146" name="Picture 2"/>
          <p:cNvPicPr>
            <a:picLocks noGrp="1" noChangeAspect="1" noChangeArrowheads="1"/>
          </p:cNvPicPr>
          <p:nvPr>
            <p:ph idx="1"/>
          </p:nvPr>
        </p:nvPicPr>
        <p:blipFill>
          <a:blip r:embed="rId2" cstate="print"/>
          <a:stretch>
            <a:fillRect/>
          </a:stretch>
        </p:blipFill>
        <p:spPr bwMode="auto">
          <a:xfrm>
            <a:off x="1792023" y="1935163"/>
            <a:ext cx="5559954" cy="4389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1566624" y="914400"/>
            <a:ext cx="672084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82000" cy="1143000"/>
          </a:xfrm>
        </p:spPr>
        <p:txBody>
          <a:bodyPr>
            <a:noAutofit/>
          </a:bodyPr>
          <a:lstStyle/>
          <a:p>
            <a:r>
              <a:rPr lang="ru-RU" sz="4400" dirty="0" smtClean="0"/>
              <a:t>Системы аварийной сигнализации или нет, или же она сломана</a:t>
            </a:r>
            <a:endParaRPr lang="en-US" sz="4400" dirty="0"/>
          </a:p>
        </p:txBody>
      </p:sp>
      <p:pic>
        <p:nvPicPr>
          <p:cNvPr id="5122" name="Picture 2"/>
          <p:cNvPicPr>
            <a:picLocks noGrp="1" noChangeAspect="1" noChangeArrowheads="1"/>
          </p:cNvPicPr>
          <p:nvPr>
            <p:ph idx="1"/>
          </p:nvPr>
        </p:nvPicPr>
        <p:blipFill>
          <a:blip r:embed="rId2" cstate="print"/>
          <a:stretch>
            <a:fillRect/>
          </a:stretch>
        </p:blipFill>
        <p:spPr bwMode="auto">
          <a:xfrm>
            <a:off x="1333500" y="1986756"/>
            <a:ext cx="6477000"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en-US"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4038600" y="1752600"/>
            <a:ext cx="4762500" cy="3895725"/>
          </a:xfrm>
          <a:prstGeom prst="rect">
            <a:avLst/>
          </a:prstGeom>
          <a:noFill/>
          <a:ln w="9525">
            <a:noFill/>
            <a:miter lim="800000"/>
            <a:headEnd/>
            <a:tailEnd/>
          </a:ln>
        </p:spPr>
      </p:pic>
      <p:sp>
        <p:nvSpPr>
          <p:cNvPr id="5" name="Rectangle 4"/>
          <p:cNvSpPr/>
          <p:nvPr/>
        </p:nvSpPr>
        <p:spPr>
          <a:xfrm>
            <a:off x="228600" y="271582"/>
            <a:ext cx="3733800" cy="6586418"/>
          </a:xfrm>
          <a:prstGeom prst="rect">
            <a:avLst/>
          </a:prstGeom>
        </p:spPr>
        <p:txBody>
          <a:bodyPr wrap="square">
            <a:spAutoFit/>
          </a:bodyPr>
          <a:lstStyle/>
          <a:p>
            <a:r>
              <a:rPr lang="ru-RU" dirty="0" smtClean="0"/>
              <a:t>Вулканы считаются самой разрушительной силой в истории человечества. </a:t>
            </a:r>
            <a:endParaRPr lang="en-US" dirty="0" smtClean="0"/>
          </a:p>
          <a:p>
            <a:endParaRPr lang="en-US" dirty="0" smtClean="0"/>
          </a:p>
          <a:p>
            <a:r>
              <a:rPr lang="ru-RU" dirty="0" smtClean="0"/>
              <a:t>В Индонезии больше действующих вулканов, чем в любой другой стране . В том числе здесь находятся и несколько всемирно известных вулканов: Кракатау </a:t>
            </a:r>
            <a:r>
              <a:rPr lang="ru-RU" dirty="0" smtClean="0"/>
              <a:t>, </a:t>
            </a:r>
            <a:r>
              <a:rPr lang="ru-RU" dirty="0" err="1" smtClean="0"/>
              <a:t>Тамбора</a:t>
            </a:r>
            <a:r>
              <a:rPr lang="ru-RU" dirty="0" smtClean="0"/>
              <a:t> и </a:t>
            </a:r>
            <a:r>
              <a:rPr lang="ru-RU" dirty="0" err="1" smtClean="0"/>
              <a:t>Мерапи</a:t>
            </a:r>
            <a:r>
              <a:rPr lang="ru-RU" dirty="0" smtClean="0"/>
              <a:t>. </a:t>
            </a:r>
            <a:endParaRPr lang="en-US" dirty="0" smtClean="0"/>
          </a:p>
          <a:p>
            <a:endParaRPr lang="en-US" dirty="0" smtClean="0"/>
          </a:p>
          <a:p>
            <a:r>
              <a:rPr lang="ru-RU" dirty="0" smtClean="0"/>
              <a:t>За все время в Индонезии произошло около</a:t>
            </a:r>
            <a:r>
              <a:rPr lang="ru-RU" sz="2400" dirty="0" smtClean="0"/>
              <a:t> 76 </a:t>
            </a:r>
            <a:r>
              <a:rPr lang="ru-RU" dirty="0" smtClean="0"/>
              <a:t>извержений вулканов. </a:t>
            </a:r>
            <a:endParaRPr lang="en-US" dirty="0" smtClean="0"/>
          </a:p>
          <a:p>
            <a:endParaRPr lang="en-US" dirty="0" smtClean="0"/>
          </a:p>
          <a:p>
            <a:r>
              <a:rPr lang="ru-RU" dirty="0" smtClean="0"/>
              <a:t>В Индонезии есть </a:t>
            </a:r>
            <a:r>
              <a:rPr lang="ru-RU" sz="2400" dirty="0" smtClean="0"/>
              <a:t>155</a:t>
            </a:r>
            <a:r>
              <a:rPr lang="ru-RU" dirty="0" smtClean="0"/>
              <a:t> центров активного вулканизма. Ява и </a:t>
            </a:r>
            <a:r>
              <a:rPr lang="ru-RU" dirty="0" err="1" smtClean="0"/>
              <a:t>Бали</a:t>
            </a:r>
            <a:r>
              <a:rPr lang="ru-RU" dirty="0" smtClean="0"/>
              <a:t> – наиболее вулканически активные острова в мире, на которых находится </a:t>
            </a:r>
            <a:r>
              <a:rPr lang="ru-RU" sz="3200" dirty="0" smtClean="0"/>
              <a:t>20</a:t>
            </a:r>
            <a:r>
              <a:rPr lang="ru-RU" dirty="0" smtClean="0"/>
              <a:t> ранее активных </a:t>
            </a:r>
            <a:r>
              <a:rPr lang="ru-RU" dirty="0" smtClean="0"/>
              <a:t>вулканов.</a:t>
            </a: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tretch>
            <a:fillRect/>
          </a:stretch>
        </p:blipFill>
        <p:spPr bwMode="auto">
          <a:xfrm>
            <a:off x="4406741" y="2133600"/>
            <a:ext cx="4737259" cy="3733800"/>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0" y="0"/>
            <a:ext cx="4648200" cy="3663606"/>
          </a:xfrm>
          <a:prstGeom prst="rect">
            <a:avLst/>
          </a:prstGeom>
          <a:noFill/>
          <a:ln w="9525">
            <a:noFill/>
            <a:miter lim="800000"/>
            <a:headEnd/>
            <a:tailEnd/>
          </a:ln>
        </p:spPr>
      </p:pic>
      <p:sp>
        <p:nvSpPr>
          <p:cNvPr id="5" name="TextBox 4"/>
          <p:cNvSpPr txBox="1"/>
          <p:nvPr/>
        </p:nvSpPr>
        <p:spPr>
          <a:xfrm>
            <a:off x="4800600" y="228600"/>
            <a:ext cx="4343400" cy="2400657"/>
          </a:xfrm>
          <a:prstGeom prst="rect">
            <a:avLst/>
          </a:prstGeom>
          <a:noFill/>
        </p:spPr>
        <p:txBody>
          <a:bodyPr wrap="square" rtlCol="0">
            <a:spAutoFit/>
          </a:bodyPr>
          <a:lstStyle/>
          <a:p>
            <a:r>
              <a:rPr lang="ru-RU" b="1" dirty="0" smtClean="0"/>
              <a:t>26 Октября 2010 г. произошло извержение </a:t>
            </a:r>
            <a:r>
              <a:rPr lang="ru-RU" b="1" dirty="0" smtClean="0"/>
              <a:t> вулкана </a:t>
            </a:r>
            <a:r>
              <a:rPr lang="ru-RU" b="1" dirty="0" err="1" smtClean="0"/>
              <a:t>Мерапи</a:t>
            </a:r>
            <a:r>
              <a:rPr lang="ru-RU" b="1" dirty="0" smtClean="0"/>
              <a:t>. </a:t>
            </a:r>
            <a:endParaRPr lang="en-US" b="1" dirty="0" smtClean="0"/>
          </a:p>
          <a:p>
            <a:pPr>
              <a:buFont typeface="Arial" pitchFamily="34" charset="0"/>
              <a:buChar char="•"/>
            </a:pPr>
            <a:r>
              <a:rPr lang="ru-RU" dirty="0" smtClean="0"/>
              <a:t>Один из самых активных вулканов в Индонезии и один из</a:t>
            </a:r>
            <a:r>
              <a:rPr lang="ru-RU" sz="2400" dirty="0" smtClean="0"/>
              <a:t> 130 </a:t>
            </a:r>
            <a:r>
              <a:rPr lang="ru-RU" dirty="0" smtClean="0"/>
              <a:t>вулканов, входящих в вулканическое кольцо Тихого океана</a:t>
            </a:r>
            <a:endParaRPr lang="en-US" dirty="0" smtClean="0"/>
          </a:p>
          <a:p>
            <a:pPr>
              <a:buFont typeface="Arial" pitchFamily="34" charset="0"/>
              <a:buChar char="•"/>
            </a:pPr>
            <a:endParaRPr lang="en-US" dirty="0" smtClean="0"/>
          </a:p>
          <a:p>
            <a:pPr>
              <a:buFont typeface="Arial" pitchFamily="34" charset="0"/>
              <a:buChar char="•"/>
            </a:pPr>
            <a:endParaRPr lang="en-US" dirty="0"/>
          </a:p>
        </p:txBody>
      </p:sp>
      <p:sp>
        <p:nvSpPr>
          <p:cNvPr id="6" name="Прямоугольник 5"/>
          <p:cNvSpPr/>
          <p:nvPr/>
        </p:nvSpPr>
        <p:spPr>
          <a:xfrm>
            <a:off x="0" y="4038600"/>
            <a:ext cx="4572000" cy="1323439"/>
          </a:xfrm>
          <a:prstGeom prst="rect">
            <a:avLst/>
          </a:prstGeom>
        </p:spPr>
        <p:txBody>
          <a:bodyPr>
            <a:spAutoFit/>
          </a:bodyPr>
          <a:lstStyle/>
          <a:p>
            <a:pPr>
              <a:buFont typeface="Arial" pitchFamily="34" charset="0"/>
              <a:buChar char="•"/>
            </a:pPr>
            <a:r>
              <a:rPr lang="ru-RU" dirty="0" smtClean="0"/>
              <a:t>Извержение </a:t>
            </a:r>
            <a:r>
              <a:rPr lang="ru-RU" dirty="0" err="1" smtClean="0"/>
              <a:t>Мерапи</a:t>
            </a:r>
            <a:r>
              <a:rPr lang="ru-RU" dirty="0" smtClean="0"/>
              <a:t> не было неожиданным. Эвакуация была объявлена. Однако, было сообщено о </a:t>
            </a:r>
            <a:r>
              <a:rPr lang="ru-RU" sz="2400" dirty="0" smtClean="0"/>
              <a:t>25</a:t>
            </a:r>
            <a:r>
              <a:rPr lang="ru-RU" dirty="0" smtClean="0"/>
              <a:t> погибших, включая </a:t>
            </a:r>
            <a:r>
              <a:rPr lang="ru-RU" sz="2000" b="1" dirty="0" err="1" smtClean="0"/>
              <a:t>Мбах</a:t>
            </a:r>
            <a:r>
              <a:rPr lang="ru-RU" sz="2000" b="1" dirty="0" smtClean="0"/>
              <a:t> </a:t>
            </a:r>
            <a:r>
              <a:rPr lang="ru-RU" sz="2000" b="1" dirty="0" err="1" smtClean="0"/>
              <a:t>Мариджана</a:t>
            </a:r>
            <a:r>
              <a:rPr lang="ru-RU" dirty="0" smtClean="0"/>
              <a:t>. </a:t>
            </a: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ru-RU" dirty="0" smtClean="0"/>
              <a:t>Потеря чувствительности</a:t>
            </a:r>
            <a:endParaRPr lang="en-US" dirty="0"/>
          </a:p>
        </p:txBody>
      </p:sp>
      <p:sp>
        <p:nvSpPr>
          <p:cNvPr id="7" name="Content Placeholder 6"/>
          <p:cNvSpPr>
            <a:spLocks noGrp="1"/>
          </p:cNvSpPr>
          <p:nvPr>
            <p:ph sz="half" idx="1"/>
          </p:nvPr>
        </p:nvSpPr>
        <p:spPr/>
        <p:txBody>
          <a:bodyPr>
            <a:normAutofit fontScale="92500" lnSpcReduction="10000"/>
          </a:bodyPr>
          <a:lstStyle/>
          <a:p>
            <a:r>
              <a:rPr lang="ru-RU" b="1" dirty="0" err="1" smtClean="0"/>
              <a:t>Мбах</a:t>
            </a:r>
            <a:r>
              <a:rPr lang="ru-RU" b="1" dirty="0" smtClean="0"/>
              <a:t> </a:t>
            </a:r>
            <a:r>
              <a:rPr lang="ru-RU" b="1" dirty="0" err="1" smtClean="0"/>
              <a:t>Мариджан</a:t>
            </a:r>
            <a:r>
              <a:rPr lang="ru-RU" b="1" dirty="0" smtClean="0"/>
              <a:t> </a:t>
            </a:r>
            <a:r>
              <a:rPr lang="ru-RU" dirty="0" smtClean="0"/>
              <a:t>(хранитель </a:t>
            </a:r>
            <a:r>
              <a:rPr lang="ru-RU" dirty="0" smtClean="0"/>
              <a:t>горы </a:t>
            </a:r>
            <a:r>
              <a:rPr lang="ru-RU" dirty="0" err="1" smtClean="0"/>
              <a:t>Мерапи</a:t>
            </a:r>
            <a:r>
              <a:rPr lang="ru-RU" dirty="0" smtClean="0"/>
              <a:t>)</a:t>
            </a:r>
            <a:endParaRPr lang="en-US" dirty="0" smtClean="0"/>
          </a:p>
          <a:p>
            <a:pPr lvl="1"/>
            <a:r>
              <a:rPr lang="ru-RU" dirty="0" smtClean="0"/>
              <a:t>Назначен на должность султаном Джакарты. </a:t>
            </a:r>
            <a:endParaRPr lang="en-US" dirty="0" smtClean="0"/>
          </a:p>
          <a:p>
            <a:pPr lvl="1"/>
            <a:r>
              <a:rPr lang="ru-RU" dirty="0" smtClean="0"/>
              <a:t>Самый праведный и духовный человек</a:t>
            </a:r>
            <a:endParaRPr lang="en-US" dirty="0" smtClean="0"/>
          </a:p>
          <a:p>
            <a:pPr lvl="1"/>
            <a:r>
              <a:rPr lang="ru-RU" dirty="0" smtClean="0"/>
              <a:t>Духовный хранитель</a:t>
            </a:r>
            <a:endParaRPr lang="en-US" dirty="0" smtClean="0"/>
          </a:p>
          <a:p>
            <a:pPr lvl="2"/>
            <a:r>
              <a:rPr lang="ru-RU" dirty="0" smtClean="0"/>
              <a:t>Совершает  </a:t>
            </a:r>
            <a:r>
              <a:rPr lang="ru-RU" dirty="0" err="1" smtClean="0"/>
              <a:t>Упацара</a:t>
            </a:r>
            <a:r>
              <a:rPr lang="ru-RU" dirty="0" smtClean="0"/>
              <a:t> </a:t>
            </a:r>
            <a:r>
              <a:rPr lang="ru-RU" dirty="0" err="1" smtClean="0"/>
              <a:t>Лабухан</a:t>
            </a:r>
            <a:r>
              <a:rPr lang="ru-RU" dirty="0" smtClean="0"/>
              <a:t>, </a:t>
            </a:r>
            <a:r>
              <a:rPr lang="ru-RU" dirty="0" smtClean="0"/>
              <a:t>(разновидность </a:t>
            </a:r>
            <a:r>
              <a:rPr lang="ru-RU" dirty="0" smtClean="0"/>
              <a:t>ритуальной ежегодной </a:t>
            </a:r>
            <a:r>
              <a:rPr lang="ru-RU" dirty="0" smtClean="0"/>
              <a:t>молитвы)на </a:t>
            </a:r>
            <a:r>
              <a:rPr lang="ru-RU" dirty="0" smtClean="0"/>
              <a:t>вершине горы  30 числа месяца </a:t>
            </a:r>
            <a:r>
              <a:rPr lang="ru-RU" dirty="0" err="1" smtClean="0"/>
              <a:t>Раджаб</a:t>
            </a:r>
            <a:r>
              <a:rPr lang="ru-RU" dirty="0" smtClean="0"/>
              <a:t> по мусульманскому календарю. </a:t>
            </a:r>
            <a:endParaRPr lang="en-US" dirty="0" smtClean="0"/>
          </a:p>
        </p:txBody>
      </p:sp>
      <p:sp>
        <p:nvSpPr>
          <p:cNvPr id="8" name="Content Placeholder 7"/>
          <p:cNvSpPr>
            <a:spLocks noGrp="1"/>
          </p:cNvSpPr>
          <p:nvPr>
            <p:ph sz="half" idx="2"/>
          </p:nvPr>
        </p:nvSpPr>
        <p:spPr/>
        <p:txBody>
          <a:bodyPr>
            <a:normAutofit fontScale="92500" lnSpcReduction="10000"/>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4724400" y="1905000"/>
            <a:ext cx="39624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7" name="Content Placeholder 6"/>
          <p:cNvSpPr>
            <a:spLocks noGrp="1"/>
          </p:cNvSpPr>
          <p:nvPr>
            <p:ph sz="half" idx="1"/>
          </p:nvPr>
        </p:nvSpPr>
        <p:spPr/>
        <p:txBody>
          <a:bodyPr>
            <a:normAutofit fontScale="85000" lnSpcReduction="20000"/>
          </a:bodyPr>
          <a:lstStyle/>
          <a:p>
            <a:r>
              <a:rPr lang="ru-RU" dirty="0" smtClean="0"/>
              <a:t>Многие умоляли </a:t>
            </a:r>
            <a:r>
              <a:rPr lang="ru-RU" dirty="0" err="1" smtClean="0"/>
              <a:t>Мариджана</a:t>
            </a:r>
            <a:r>
              <a:rPr lang="ru-RU" dirty="0" smtClean="0"/>
              <a:t> уходить, после того, как власти объявили повышенную готовность к крупному извержению вулкана, которого нельзя избежать. </a:t>
            </a:r>
            <a:endParaRPr lang="en-US" dirty="0" smtClean="0"/>
          </a:p>
          <a:p>
            <a:r>
              <a:rPr lang="ru-RU" dirty="0" err="1" smtClean="0"/>
              <a:t>Мбах</a:t>
            </a:r>
            <a:r>
              <a:rPr lang="ru-RU" dirty="0" smtClean="0"/>
              <a:t> </a:t>
            </a:r>
            <a:r>
              <a:rPr lang="ru-RU" dirty="0" err="1" smtClean="0"/>
              <a:t>Мариджан</a:t>
            </a:r>
            <a:r>
              <a:rPr lang="ru-RU" dirty="0" smtClean="0"/>
              <a:t> заявил, что он не получал никаких знаков или знамений</a:t>
            </a:r>
            <a:endParaRPr lang="en-US" dirty="0" smtClean="0"/>
          </a:p>
          <a:p>
            <a:r>
              <a:rPr lang="ru-RU" dirty="0" smtClean="0"/>
              <a:t>Он провел весь день в молитве Всевышнему о ниспослании  безопасности для жителей деревни и их имущества. </a:t>
            </a:r>
            <a:endParaRPr lang="en-US" dirty="0" smtClean="0"/>
          </a:p>
          <a:p>
            <a:endParaRPr lang="en-US" dirty="0" smtClean="0"/>
          </a:p>
          <a:p>
            <a:endParaRPr lang="en-US" dirty="0"/>
          </a:p>
        </p:txBody>
      </p:sp>
      <p:sp>
        <p:nvSpPr>
          <p:cNvPr id="8" name="Content Placeholder 7"/>
          <p:cNvSpPr>
            <a:spLocks noGrp="1"/>
          </p:cNvSpPr>
          <p:nvPr>
            <p:ph sz="half" idx="2"/>
          </p:nvPr>
        </p:nvSpPr>
        <p:spPr/>
        <p:txBody>
          <a:bodyPr>
            <a:normAutofit fontScale="85000" lnSpcReduction="20000"/>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4724400" y="2133600"/>
            <a:ext cx="39624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7" name="Content Placeholder 6"/>
          <p:cNvSpPr>
            <a:spLocks noGrp="1"/>
          </p:cNvSpPr>
          <p:nvPr>
            <p:ph sz="half" idx="1"/>
          </p:nvPr>
        </p:nvSpPr>
        <p:spPr/>
        <p:txBody>
          <a:bodyPr>
            <a:normAutofit fontScale="92500" lnSpcReduction="20000"/>
          </a:bodyPr>
          <a:lstStyle/>
          <a:p>
            <a:pPr marL="342900" lvl="1" indent="-342900">
              <a:buFont typeface="Arial" pitchFamily="34" charset="0"/>
              <a:buChar char="•"/>
            </a:pPr>
            <a:r>
              <a:rPr lang="ru-RU" sz="2800" dirty="0" smtClean="0"/>
              <a:t>Он умер, находясь в молитвенной позе</a:t>
            </a:r>
            <a:r>
              <a:rPr lang="en-US" sz="2800" dirty="0" smtClean="0"/>
              <a:t>. </a:t>
            </a:r>
          </a:p>
          <a:p>
            <a:pPr marL="342900" lvl="1" indent="-342900">
              <a:buFont typeface="Arial" pitchFamily="34" charset="0"/>
              <a:buChar char="•"/>
            </a:pPr>
            <a:r>
              <a:rPr lang="ru-RU" sz="2800" dirty="0" smtClean="0"/>
              <a:t>Извержение вулкана </a:t>
            </a:r>
            <a:r>
              <a:rPr lang="ru-RU" sz="2800" dirty="0" err="1" smtClean="0"/>
              <a:t>Мерапи</a:t>
            </a:r>
            <a:r>
              <a:rPr lang="ru-RU" sz="2800" dirty="0" smtClean="0"/>
              <a:t> не было неожиданным. Эвакуация уже была объявлена. Однако, было сообщено о 25 погибших, включая </a:t>
            </a:r>
            <a:r>
              <a:rPr lang="ru-RU" sz="2800" dirty="0" err="1" smtClean="0"/>
              <a:t>Мбах</a:t>
            </a:r>
            <a:r>
              <a:rPr lang="ru-RU" sz="2800" dirty="0" smtClean="0"/>
              <a:t> </a:t>
            </a:r>
            <a:r>
              <a:rPr lang="ru-RU" sz="2800" dirty="0" err="1" smtClean="0"/>
              <a:t>Мариджана</a:t>
            </a:r>
            <a:r>
              <a:rPr lang="ru-RU" sz="2800" dirty="0" smtClean="0"/>
              <a:t>. </a:t>
            </a:r>
            <a:endParaRPr lang="en-US" sz="2800" dirty="0" smtClean="0"/>
          </a:p>
          <a:p>
            <a:pPr marL="342900" lvl="1" indent="-342900">
              <a:buNone/>
            </a:pPr>
            <a:r>
              <a:rPr lang="en-US" sz="2800" dirty="0" smtClean="0"/>
              <a:t/>
            </a:r>
            <a:br>
              <a:rPr lang="en-US" sz="2800" dirty="0" smtClean="0"/>
            </a:br>
            <a:endParaRPr lang="en-US" sz="2800" dirty="0" smtClean="0"/>
          </a:p>
          <a:p>
            <a:endParaRPr lang="en-US" dirty="0" smtClean="0"/>
          </a:p>
          <a:p>
            <a:endParaRPr lang="en-US" dirty="0"/>
          </a:p>
        </p:txBody>
      </p:sp>
      <p:pic>
        <p:nvPicPr>
          <p:cNvPr id="9" name="Picture 2"/>
          <p:cNvPicPr>
            <a:picLocks noGrp="1" noChangeAspect="1" noChangeArrowheads="1"/>
          </p:cNvPicPr>
          <p:nvPr>
            <p:ph sz="half" idx="2"/>
          </p:nvPr>
        </p:nvPicPr>
        <p:blipFill>
          <a:blip r:embed="rId2" cstate="print"/>
          <a:stretch>
            <a:fillRect/>
          </a:stretch>
        </p:blipFill>
        <p:spPr bwMode="auto">
          <a:xfrm>
            <a:off x="4648200" y="2630075"/>
            <a:ext cx="4038600" cy="3015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dirty="0" smtClean="0"/>
              <a:t>Роль богословов</a:t>
            </a:r>
            <a:endParaRPr lang="en-US" dirty="0"/>
          </a:p>
        </p:txBody>
      </p:sp>
      <p:sp>
        <p:nvSpPr>
          <p:cNvPr id="9" name="Content Placeholder 8"/>
          <p:cNvSpPr>
            <a:spLocks noGrp="1"/>
          </p:cNvSpPr>
          <p:nvPr>
            <p:ph idx="1"/>
          </p:nvPr>
        </p:nvSpPr>
        <p:spPr/>
        <p:txBody>
          <a:bodyPr>
            <a:normAutofit fontScale="92500" lnSpcReduction="10000"/>
          </a:bodyPr>
          <a:lstStyle/>
          <a:p>
            <a:r>
              <a:rPr lang="en-US" dirty="0" smtClean="0"/>
              <a:t>“</a:t>
            </a:r>
            <a:r>
              <a:rPr lang="ru-RU" dirty="0" smtClean="0"/>
              <a:t>Стремиться к более глубокому пониманию того, что Бог хотел сказать через священное Писание, чтобы затем передать это церкви</a:t>
            </a:r>
            <a:r>
              <a:rPr lang="en-US" dirty="0" smtClean="0">
                <a:sym typeface="Wingdings" pitchFamily="2" charset="2"/>
              </a:rPr>
              <a:t></a:t>
            </a:r>
            <a:r>
              <a:rPr lang="ru-RU" dirty="0" smtClean="0"/>
              <a:t>Чувствительность</a:t>
            </a:r>
          </a:p>
          <a:p>
            <a:pPr lvl="1"/>
            <a:r>
              <a:rPr lang="ru-RU" dirty="0" smtClean="0"/>
              <a:t>Доктрина о святилище</a:t>
            </a:r>
            <a:r>
              <a:rPr lang="en-US" dirty="0" smtClean="0"/>
              <a:t>:</a:t>
            </a:r>
          </a:p>
          <a:p>
            <a:pPr lvl="2"/>
            <a:r>
              <a:rPr lang="ru-RU" dirty="0" smtClean="0"/>
              <a:t>Показывает Христа</a:t>
            </a:r>
            <a:r>
              <a:rPr lang="en-US" dirty="0" smtClean="0"/>
              <a:t>…</a:t>
            </a:r>
          </a:p>
          <a:p>
            <a:pPr lvl="2"/>
            <a:r>
              <a:rPr lang="ru-RU" dirty="0" smtClean="0"/>
              <a:t>Благодаря ему мы получаем ясное представление о тайнах.</a:t>
            </a:r>
            <a:endParaRPr lang="en-US" dirty="0" smtClean="0"/>
          </a:p>
          <a:p>
            <a:pPr lvl="2"/>
            <a:r>
              <a:rPr lang="ru-RU" dirty="0" smtClean="0"/>
              <a:t>Его служение на небесах проявляется в жизни Его народа на земле, соединяя каждую душу с Богом. </a:t>
            </a:r>
            <a:endParaRPr lang="en-US" dirty="0" smtClean="0"/>
          </a:p>
          <a:p>
            <a:pPr lvl="2"/>
            <a:r>
              <a:rPr lang="en-US" dirty="0" smtClean="0"/>
              <a:t>«</a:t>
            </a:r>
            <a:r>
              <a:rPr lang="ru-RU" dirty="0" smtClean="0"/>
              <a:t>Библейская доктрина о святилище церкви АСД является центром притяжения в плане спасения,  ступицей теологического колеса, которая объясняет и соединяет всю библейскую истину, которая так дорога для христиан, и особенно те истины, которые были в пренебрежении столетиями. </a:t>
            </a:r>
            <a:endParaRPr lang="en-US" sz="2800"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2284</TotalTime>
  <Words>898</Words>
  <Application>Microsoft Office PowerPoint</Application>
  <PresentationFormat>Экран (4:3)</PresentationFormat>
  <Paragraphs>58</Paragraphs>
  <Slides>21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Flow</vt:lpstr>
      <vt:lpstr>Уроки из Индонезии Апокалипсис</vt:lpstr>
      <vt:lpstr>Цунами в Индонезии</vt:lpstr>
      <vt:lpstr>Системы аварийной сигнализации или нет, или же она сломана</vt:lpstr>
      <vt:lpstr>Слайд 4</vt:lpstr>
      <vt:lpstr>Слайд 5</vt:lpstr>
      <vt:lpstr>Потеря чувствительности</vt:lpstr>
      <vt:lpstr>Слайд 7</vt:lpstr>
      <vt:lpstr>Слайд 8</vt:lpstr>
      <vt:lpstr>Роль богословов</vt:lpstr>
      <vt:lpstr>Роль богословов</vt:lpstr>
      <vt:lpstr>Слайд 11</vt:lpstr>
      <vt:lpstr>Слайд 12</vt:lpstr>
      <vt:lpstr>Слайд 13</vt:lpstr>
      <vt:lpstr>Рабочий материал</vt:lpstr>
      <vt:lpstr>Слайд 15</vt:lpstr>
      <vt:lpstr>Слайд 16</vt:lpstr>
      <vt:lpstr>Слайд 17</vt:lpstr>
      <vt:lpstr>Слайд 18</vt:lpstr>
      <vt:lpstr>Слайд 19</vt:lpstr>
      <vt:lpstr>Местные жители, покрытые пеплом после извержения вулкана Синабунг, покидают на мотоциклах свою деревню Брастаджи , окрестности г. Медан, Северная Суматра. </vt:lpstr>
      <vt:lpstr>Слайд 21</vt:lpstr>
    </vt:vector>
  </TitlesOfParts>
  <Company>SSD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Indonesia Apocalypse: Earthquake, Tsunami, Volcano Eruption</dc:title>
  <dc:creator>Houtman Sinaga</dc:creator>
  <cp:lastModifiedBy>Liberansky</cp:lastModifiedBy>
  <cp:revision>44</cp:revision>
  <dcterms:created xsi:type="dcterms:W3CDTF">2010-11-15T07:39:51Z</dcterms:created>
  <dcterms:modified xsi:type="dcterms:W3CDTF">2010-12-10T18:02:07Z</dcterms:modified>
</cp:coreProperties>
</file>