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76" r:id="rId4"/>
    <p:sldId id="277" r:id="rId5"/>
    <p:sldId id="278" r:id="rId6"/>
    <p:sldId id="279" r:id="rId7"/>
    <p:sldId id="264" r:id="rId8"/>
    <p:sldId id="258" r:id="rId9"/>
    <p:sldId id="270" r:id="rId10"/>
    <p:sldId id="271" r:id="rId11"/>
    <p:sldId id="274" r:id="rId12"/>
    <p:sldId id="273" r:id="rId13"/>
    <p:sldId id="265" r:id="rId14"/>
    <p:sldId id="267" r:id="rId15"/>
    <p:sldId id="269" r:id="rId16"/>
    <p:sldId id="257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>
        <p:scale>
          <a:sx n="42" d="100"/>
          <a:sy n="42" d="100"/>
        </p:scale>
        <p:origin x="-1890" y="-45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2A85-1AF7-4D58-A4C6-03363610B078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A45F-C796-41EC-9485-4CD3EB63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2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7DAB8-7081-4F90-B196-CD40E0BBFF11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B9039-7553-45B3-9246-4AEFD2B00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6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03BFB4-598D-4A53-A50F-4B680E9956A3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fixed form does not have to be directly perceptible so long as it can be communicated with the aid of a machine or other device. 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Только потому что компания оплачивает внештатному художнику за создание картины ей не переходит право на</a:t>
            </a:r>
            <a:r>
              <a:rPr lang="ru-RU" baseline="0" dirty="0" smtClean="0"/>
              <a:t> собственность авторских прав. </a:t>
            </a:r>
          </a:p>
          <a:p>
            <a:pPr eaLnBrk="1" hangingPunct="1"/>
            <a:r>
              <a:rPr lang="ru-RU" baseline="0" dirty="0" smtClean="0"/>
              <a:t>Передача правд должна быть четко оговорена (для служащего = работа на основании договора по найму; для внештатного сотрудника договор </a:t>
            </a:r>
            <a:r>
              <a:rPr lang="ru-RU" baseline="0" dirty="0" err="1" smtClean="0"/>
              <a:t>нимного</a:t>
            </a:r>
            <a:r>
              <a:rPr lang="ru-RU" baseline="0" dirty="0" smtClean="0"/>
              <a:t> иного вида)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Нарушение авторских прав происходит тогда, когда кто-то другой, кроме владельца авторского права копирует работу.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	Нарушение авторских прав когда работа копируется не в точности. Этот пример нарушения</a:t>
            </a:r>
            <a:r>
              <a:rPr lang="ru-RU" baseline="0" dirty="0" smtClean="0"/>
              <a:t> авторских прав чаще всего встречается в музыке и искусстве. </a:t>
            </a:r>
          </a:p>
          <a:p>
            <a:pPr eaLnBrk="1" hangingPunct="1"/>
            <a:endParaRPr lang="ru-RU" baseline="0" dirty="0" smtClean="0"/>
          </a:p>
          <a:p>
            <a:pPr eaLnBrk="1" hangingPunct="1"/>
            <a:r>
              <a:rPr lang="ru-RU" baseline="0" dirty="0" smtClean="0"/>
              <a:t>	Нарушение авторских прав происходит если работа нарушаемая работа «очень сильно схожа» с произведением, охраняемым авторским правом.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4199-20F4-4CDD-A9E9-61D8E1D92E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525" y="31750"/>
            <a:ext cx="6950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638800" y="1600200"/>
            <a:ext cx="3352800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33600" y="6553200"/>
            <a:ext cx="1828800" cy="304800"/>
          </a:xfrm>
        </p:spPr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638" y="1376363"/>
            <a:ext cx="4248150" cy="2282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74638" y="3811588"/>
            <a:ext cx="42481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EAE8FEA-5DB5-48C9-914D-EF7E20F4D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85781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54713"/>
            <a:ext cx="36576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fld id="{2BAE8EC0-8BDE-4912-8D62-27CCCE6CFA5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fld id="{055B18E9-8EC7-4D27-946F-14491D9B0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229600" cy="2167128"/>
          </a:xfrm>
        </p:spPr>
        <p:txBody>
          <a:bodyPr/>
          <a:lstStyle/>
          <a:p>
            <a:pPr algn="ctr"/>
            <a:r>
              <a:rPr lang="ru-RU" dirty="0" smtClean="0"/>
              <a:t>ВОПРОСЫ ДЛЯ РАЗМЫШЛЕНИЯ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00400"/>
            <a:ext cx="5105400" cy="1219200"/>
          </a:xfrm>
        </p:spPr>
        <p:txBody>
          <a:bodyPr/>
          <a:lstStyle/>
          <a:p>
            <a:pPr algn="ctr"/>
            <a:r>
              <a:rPr lang="ru-RU" sz="4400" dirty="0" smtClean="0"/>
              <a:t>Консультативная встреча СППД</a:t>
            </a:r>
            <a:endParaRPr lang="en-US" sz="4400" dirty="0" smtClean="0"/>
          </a:p>
          <a:p>
            <a:pPr algn="ctr"/>
            <a:r>
              <a:rPr lang="en-US" sz="4400" dirty="0" smtClean="0"/>
              <a:t>15</a:t>
            </a:r>
            <a:r>
              <a:rPr lang="ru-RU" sz="4400" dirty="0" smtClean="0"/>
              <a:t>  марта</a:t>
            </a:r>
            <a:r>
              <a:rPr lang="en-US" sz="4400" dirty="0" smtClean="0"/>
              <a:t>, 2011</a:t>
            </a:r>
            <a:r>
              <a:rPr lang="ru-RU" sz="4400" dirty="0" smtClean="0"/>
              <a:t> г.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ВЫСТУПАЮЩИЙ</a:t>
            </a:r>
            <a:r>
              <a:rPr lang="en-US" sz="2400" b="1" dirty="0" smtClean="0"/>
              <a:t>:  </a:t>
            </a:r>
            <a:r>
              <a:rPr lang="ru-RU" sz="2400" b="1" dirty="0" smtClean="0"/>
              <a:t>Карник Дукмециан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613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Передача собственности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27638"/>
          </a:xfrm>
        </p:spPr>
        <p:txBody>
          <a:bodyPr/>
          <a:lstStyle/>
          <a:p>
            <a:r>
              <a:rPr lang="ru-RU" dirty="0" smtClean="0"/>
              <a:t>Пожилые члены церкви связываются с президентом миссии, чтобы передать собственность церкви, понимая, что церковь будет заботиться о нем и его супруге до конца их жизни</a:t>
            </a:r>
          </a:p>
          <a:p>
            <a:r>
              <a:rPr lang="ru-RU" dirty="0" smtClean="0"/>
              <a:t>Собственность переданная президенту</a:t>
            </a:r>
          </a:p>
          <a:p>
            <a:r>
              <a:rPr lang="ru-RU" dirty="0" smtClean="0"/>
              <a:t>Нет письменной документации</a:t>
            </a:r>
          </a:p>
          <a:p>
            <a:r>
              <a:rPr lang="ru-RU" dirty="0" smtClean="0"/>
              <a:t>Созданные трастовые соглашения – должны быть зафиксированы в письменной форме</a:t>
            </a:r>
            <a:r>
              <a:rPr lang="en-US" dirty="0" smtClean="0"/>
              <a:t> </a:t>
            </a:r>
          </a:p>
          <a:p>
            <a:r>
              <a:rPr lang="en-US" dirty="0" smtClean="0"/>
              <a:t>S 55 05 </a:t>
            </a:r>
            <a:r>
              <a:rPr lang="ru-RU" dirty="0" smtClean="0"/>
              <a:t>Право собственности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51738" cy="827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Что такое конфликт интересов</a:t>
            </a:r>
            <a:endParaRPr lang="en-US" dirty="0" smtClean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1447800"/>
            <a:ext cx="8153400" cy="51816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600" b="1" i="1" dirty="0" smtClean="0"/>
              <a:t>GC </a:t>
            </a:r>
            <a:r>
              <a:rPr lang="ru-RU" sz="3600" b="1" i="1" dirty="0" smtClean="0"/>
              <a:t>Рабочий курс </a:t>
            </a:r>
            <a:r>
              <a:rPr lang="en-US" sz="3600" b="1" i="1" dirty="0" smtClean="0"/>
              <a:t>E 85-05</a:t>
            </a:r>
          </a:p>
          <a:p>
            <a:pPr marL="0" indent="0" eaLnBrk="1" hangingPunct="1">
              <a:defRPr/>
            </a:pPr>
            <a:r>
              <a:rPr lang="ru-RU" sz="2800" b="1" dirty="0" smtClean="0"/>
              <a:t>Определение конфликта интересов и/или обязательств.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/>
              <a:t>Конфликт интересов означает любые обстоятельства, при которых сотрудник церковной организации или доброволец по причине финансовых или иных личных интересов, как существующих в настоящее время, так и потенциально возможных, может подвергнуться (либо произвести впечатление подверженности), прямо или косвенно, влиянию побуждений или желаний, направленных на получение материальной или нематериальной личной выгодны, не направленной на успех или благосостояние Церкви.</a:t>
            </a:r>
            <a:endParaRPr lang="ru-RU" sz="2800" dirty="0" smtClean="0"/>
          </a:p>
          <a:p>
            <a:pPr marL="0" indent="0" eaLnBrk="1" hangingPunct="1"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638879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Примеры конфликта интересов</a:t>
            </a:r>
            <a:endParaRPr lang="en-US" dirty="0" smtClean="0"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500" dirty="0" smtClean="0"/>
              <a:t>Использование без разрешения информации полученной благодаря своему положению</a:t>
            </a:r>
          </a:p>
          <a:p>
            <a:pPr>
              <a:lnSpc>
                <a:spcPct val="90000"/>
              </a:lnSpc>
            </a:pPr>
            <a:r>
              <a:rPr lang="ru-RU" sz="2500" dirty="0" smtClean="0"/>
              <a:t>Получение или предложение любых денежных вознаграждений, выгод, льгот или подарков, а также любых комиссионных или платежей (в денежном или не денежном выражении) в размере выше номинала, связанных с работой для церковной организации </a:t>
            </a:r>
          </a:p>
          <a:p>
            <a:pPr>
              <a:lnSpc>
                <a:spcPct val="90000"/>
              </a:lnSpc>
            </a:pPr>
            <a:r>
              <a:rPr lang="ru-RU" sz="2500" dirty="0" smtClean="0"/>
              <a:t>Использование возможностей организаций для личных целей</a:t>
            </a:r>
          </a:p>
          <a:p>
            <a:pPr>
              <a:lnSpc>
                <a:spcPct val="90000"/>
              </a:lnSpc>
            </a:pPr>
            <a:r>
              <a:rPr lang="ru-RU" sz="2500" dirty="0" smtClean="0"/>
              <a:t>Прямое или косвенное использование или распространение для личной выгоды, в том числе и через </a:t>
            </a:r>
            <a:r>
              <a:rPr lang="ru-RU" sz="2500" dirty="0" smtClean="0"/>
              <a:t>средств</a:t>
            </a:r>
            <a:r>
              <a:rPr lang="ru-RU" sz="2500" dirty="0" smtClean="0"/>
              <a:t>а </a:t>
            </a:r>
            <a:r>
              <a:rPr lang="ru-RU" sz="2500" dirty="0" smtClean="0"/>
              <a:t>массовой </a:t>
            </a:r>
            <a:r>
              <a:rPr lang="ru-RU" sz="2500" dirty="0" smtClean="0"/>
              <a:t>информации, любой конфиденциальной информации, полученной благодаря </a:t>
            </a:r>
            <a:r>
              <a:rPr lang="ru-RU" sz="2500" dirty="0" smtClean="0"/>
              <a:t>работе </a:t>
            </a:r>
            <a:r>
              <a:rPr lang="ru-RU" sz="2500" dirty="0" smtClean="0"/>
              <a:t>в церковной организации.</a:t>
            </a:r>
          </a:p>
          <a:p>
            <a:pPr>
              <a:lnSpc>
                <a:spcPct val="90000"/>
              </a:lnSpc>
            </a:pPr>
            <a:r>
              <a:rPr lang="ru-RU" sz="2500" dirty="0" smtClean="0"/>
              <a:t>Использование личных связей внутри организации ради получения выгод ближайшими членами семьи и родственниками.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16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-42418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Что такое авторское право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Комплекс правовых норм автора или создателя  оригинала работы</a:t>
            </a:r>
            <a:endParaRPr lang="en-US" dirty="0" smtClean="0"/>
          </a:p>
          <a:p>
            <a:pPr lvl="1" eaLnBrk="1" hangingPunct="1">
              <a:defRPr/>
            </a:pPr>
            <a:r>
              <a:rPr lang="ru-RU" sz="2400" dirty="0" smtClean="0"/>
              <a:t>Оригинальная авторская работа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ru-RU" sz="2400" dirty="0" smtClean="0"/>
              <a:t>Зафиксированная  в материальной форме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Копирование</a:t>
            </a: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Распространение</a:t>
            </a: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Составительская работа» (включая внесение изменений, адаптации или другого использования работы или перерод работы)</a:t>
            </a:r>
          </a:p>
        </p:txBody>
      </p:sp>
    </p:spTree>
    <p:extLst>
      <p:ext uri="{BB962C8B-B14F-4D97-AF65-F5344CB8AC3E}">
        <p14:creationId xmlns:p14="http://schemas.microsoft.com/office/powerpoint/2010/main" xmlns="" val="9131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524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Собственность на авторское право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ru-RU" sz="2800" dirty="0" smtClean="0"/>
              <a:t>Внештатный художник/автор, который является автором работы, охраняемой авторским правом; ИЛИ</a:t>
            </a:r>
          </a:p>
          <a:p>
            <a:pPr eaLnBrk="1" hangingPunct="1">
              <a:defRPr/>
            </a:pPr>
            <a:r>
              <a:rPr lang="ru-RU" sz="2800" dirty="0" smtClean="0"/>
              <a:t>Работодатель, который  принимает на работу сотрудников, частью </a:t>
            </a:r>
            <a:r>
              <a:rPr lang="ru-RU" sz="2800" dirty="0" smtClean="0"/>
              <a:t>обязанностей которых, является  </a:t>
            </a:r>
            <a:r>
              <a:rPr lang="ru-RU" sz="2800" dirty="0" smtClean="0"/>
              <a:t>создание произведений охраняемых авторскими правами («работа выполненная по найму»)</a:t>
            </a:r>
          </a:p>
          <a:p>
            <a:pPr lvl="1">
              <a:defRPr/>
            </a:pPr>
            <a:r>
              <a:rPr lang="ru-RU" sz="2400" dirty="0" smtClean="0"/>
              <a:t>Работа выполненная служащим в рамках его/ее работы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711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Нарушение авторских прав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Использование материала полностью или частично без разрешения</a:t>
            </a:r>
          </a:p>
          <a:p>
            <a:pPr eaLnBrk="1" hangingPunct="1">
              <a:defRPr/>
            </a:pPr>
            <a:r>
              <a:rPr lang="ru-RU" sz="2800" dirty="0" smtClean="0"/>
              <a:t>Использование материала в не соответствии с лицензией</a:t>
            </a:r>
          </a:p>
          <a:p>
            <a:pPr eaLnBrk="1" hangingPunct="1">
              <a:defRPr/>
            </a:pPr>
            <a:r>
              <a:rPr lang="ru-RU" sz="2800" dirty="0" smtClean="0"/>
              <a:t>Адаптация материала</a:t>
            </a:r>
          </a:p>
          <a:p>
            <a:pPr eaLnBrk="1" hangingPunct="1">
              <a:defRPr/>
            </a:pPr>
            <a:r>
              <a:rPr lang="ru-RU" sz="2800" dirty="0" smtClean="0"/>
              <a:t>Статьи в Адвентистских журналах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03178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области проблем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Нехватка полной информации</a:t>
            </a:r>
            <a:endParaRPr lang="en-US" dirty="0" smtClean="0"/>
          </a:p>
          <a:p>
            <a:r>
              <a:rPr lang="ru-RU" dirty="0" smtClean="0"/>
              <a:t>Злоупотребление влиянием</a:t>
            </a:r>
            <a:endParaRPr lang="en-US" dirty="0" smtClean="0"/>
          </a:p>
          <a:p>
            <a:r>
              <a:rPr lang="ru-RU" dirty="0" smtClean="0"/>
              <a:t>Злоупотребление фидуциарной ответственностью</a:t>
            </a:r>
            <a:endParaRPr lang="en-US" dirty="0" smtClean="0"/>
          </a:p>
          <a:p>
            <a:r>
              <a:rPr lang="ru-RU" dirty="0" smtClean="0"/>
              <a:t>Введение в заблуждение</a:t>
            </a:r>
            <a:endParaRPr lang="en-US" dirty="0" smtClean="0"/>
          </a:p>
          <a:p>
            <a:r>
              <a:rPr lang="ru-RU" dirty="0" smtClean="0"/>
              <a:t>Конфликт интересов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39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Вопросы для размышления</a:t>
            </a:r>
            <a:endParaRPr lang="en-US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63665" cy="5638800"/>
          </a:xfrm>
        </p:spPr>
        <p:txBody>
          <a:bodyPr/>
          <a:lstStyle/>
          <a:p>
            <a:r>
              <a:rPr lang="ru-RU" sz="2400" dirty="0" smtClean="0"/>
              <a:t>Придерживаемся ли мы инструкций</a:t>
            </a:r>
            <a:r>
              <a:rPr lang="en-US" sz="2400" dirty="0" smtClean="0"/>
              <a:t>?</a:t>
            </a:r>
          </a:p>
          <a:p>
            <a:r>
              <a:rPr lang="ru-RU" sz="2400" dirty="0" smtClean="0"/>
              <a:t>Предоставляем ли мы надлежащую информацию?</a:t>
            </a:r>
          </a:p>
          <a:p>
            <a:r>
              <a:rPr lang="en-US" sz="2400" dirty="0" smtClean="0"/>
              <a:t> </a:t>
            </a:r>
            <a:r>
              <a:rPr lang="ru-RU" sz="2400" dirty="0" smtClean="0"/>
              <a:t>Действуем  ли мы незамедлительно когда нас просят?</a:t>
            </a:r>
          </a:p>
          <a:p>
            <a:r>
              <a:rPr lang="ru-RU" sz="2400" dirty="0" smtClean="0"/>
              <a:t>Не вовлекаемся мы настолько сильно, что в результате становимся необъективными?</a:t>
            </a:r>
            <a:endParaRPr lang="en-US" sz="2400" dirty="0" smtClean="0"/>
          </a:p>
          <a:p>
            <a:r>
              <a:rPr lang="ru-RU" sz="2400" dirty="0" smtClean="0"/>
              <a:t>Какова ваша основная мотивация?</a:t>
            </a:r>
            <a:endParaRPr lang="en-US" sz="2400" dirty="0" smtClean="0"/>
          </a:p>
          <a:p>
            <a:r>
              <a:rPr lang="ru-RU" sz="2400" dirty="0" smtClean="0"/>
              <a:t>Как мы относимся к членам семьи?</a:t>
            </a:r>
            <a:endParaRPr lang="en-US" sz="2400" dirty="0" smtClean="0"/>
          </a:p>
          <a:p>
            <a:r>
              <a:rPr lang="ru-RU" sz="2400" dirty="0" smtClean="0"/>
              <a:t>Нужно ли нам занимать оскорбительную/агрессивную позицию?</a:t>
            </a:r>
          </a:p>
          <a:p>
            <a:r>
              <a:rPr lang="ru-RU" sz="2400" dirty="0" smtClean="0"/>
              <a:t>Будучи доверительным собственником исполняете ли вы обязательства федуциария?</a:t>
            </a:r>
          </a:p>
          <a:p>
            <a:r>
              <a:rPr lang="ru-RU" sz="2400" dirty="0" smtClean="0"/>
              <a:t>Находимся ли мы в конфликтной ситуации?</a:t>
            </a:r>
            <a:endParaRPr lang="en-US" sz="2400" dirty="0"/>
          </a:p>
          <a:p>
            <a:r>
              <a:rPr lang="ru-RU" sz="2400" dirty="0" smtClean="0"/>
              <a:t>Что мы защищаем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383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/>
              <a:t>ВОПРОСЫ</a:t>
            </a:r>
            <a:endParaRPr lang="en-US" sz="9600" dirty="0"/>
          </a:p>
        </p:txBody>
      </p:sp>
      <p:sp>
        <p:nvSpPr>
          <p:cNvPr id="48131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921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Том Ветмор</a:t>
            </a:r>
            <a:endParaRPr lang="en-US" dirty="0"/>
          </a:p>
        </p:txBody>
      </p:sp>
      <p:pic>
        <p:nvPicPr>
          <p:cNvPr id="7173" name="Content Placeholder 3" descr="Tom Lawyers2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3886200" cy="5195888"/>
          </a:xfrm>
        </p:spPr>
      </p:pic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676400"/>
            <a:ext cx="4114800" cy="4648200"/>
          </a:xfrm>
        </p:spPr>
        <p:txBody>
          <a:bodyPr/>
          <a:lstStyle/>
          <a:p>
            <a:r>
              <a:rPr lang="ru-RU" sz="3200" dirty="0" smtClean="0"/>
              <a:t>Корпоративные вопросы</a:t>
            </a:r>
            <a:endParaRPr lang="en-US" sz="3200" dirty="0" smtClean="0"/>
          </a:p>
          <a:p>
            <a:r>
              <a:rPr lang="ru-RU" sz="3200" dirty="0" smtClean="0"/>
              <a:t>Договор</a:t>
            </a:r>
            <a:endParaRPr lang="en-US" sz="3200" dirty="0" smtClean="0"/>
          </a:p>
          <a:p>
            <a:r>
              <a:rPr lang="ru-RU" sz="3200" dirty="0" smtClean="0"/>
              <a:t>Освобождение от налогов Внутренней налоговой службой</a:t>
            </a:r>
            <a:endParaRPr lang="en-US" sz="3200" dirty="0" smtClean="0"/>
          </a:p>
          <a:p>
            <a:r>
              <a:rPr lang="ru-RU" sz="3200" dirty="0" smtClean="0"/>
              <a:t>Пенсия</a:t>
            </a:r>
            <a:endParaRPr lang="en-US" sz="3200" dirty="0" smtClean="0"/>
          </a:p>
        </p:txBody>
      </p:sp>
      <p:pic>
        <p:nvPicPr>
          <p:cNvPr id="7175" name="Picture 2" descr="GC+logo+titled+b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603875"/>
            <a:ext cx="12207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67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Ричард Колдвелл</a:t>
            </a:r>
            <a:endParaRPr lang="en-US" dirty="0"/>
          </a:p>
        </p:txBody>
      </p:sp>
      <p:pic>
        <p:nvPicPr>
          <p:cNvPr id="8195" name="Content Placeholder 5" descr="Rick Lawyers2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3895725" cy="5181600"/>
          </a:xfrm>
        </p:spPr>
      </p:pic>
      <p:sp>
        <p:nvSpPr>
          <p:cNvPr id="8196" name="Content Placeholder 11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419600" cy="4160838"/>
          </a:xfrm>
        </p:spPr>
        <p:txBody>
          <a:bodyPr/>
          <a:lstStyle/>
          <a:p>
            <a:r>
              <a:rPr lang="ru-RU" sz="3600" dirty="0" smtClean="0"/>
              <a:t>Трасты </a:t>
            </a:r>
            <a:endParaRPr lang="en-US" sz="3600" dirty="0" smtClean="0"/>
          </a:p>
          <a:p>
            <a:r>
              <a:rPr lang="ru-RU" sz="3600" dirty="0" smtClean="0"/>
              <a:t>Завещания </a:t>
            </a:r>
            <a:endParaRPr lang="en-US" sz="3600" dirty="0" smtClean="0"/>
          </a:p>
          <a:p>
            <a:r>
              <a:rPr lang="ru-RU" sz="3600" dirty="0" smtClean="0"/>
              <a:t>Вопросы налогообложения</a:t>
            </a:r>
            <a:endParaRPr lang="en-US" sz="3600" dirty="0" smtClean="0"/>
          </a:p>
          <a:p>
            <a:r>
              <a:rPr lang="ru-RU" sz="3600" dirty="0" smtClean="0"/>
              <a:t>Имущество</a:t>
            </a:r>
            <a:endParaRPr lang="en-US" sz="3600" dirty="0" smtClean="0"/>
          </a:p>
          <a:p>
            <a:r>
              <a:rPr lang="ru-RU" sz="3600" dirty="0" smtClean="0"/>
              <a:t>Аудит</a:t>
            </a:r>
            <a:endParaRPr lang="en-US" sz="3600" dirty="0" smtClean="0"/>
          </a:p>
        </p:txBody>
      </p:sp>
      <p:pic>
        <p:nvPicPr>
          <p:cNvPr id="8197" name="Picture 2" descr="GC+logo+titled+b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603875"/>
            <a:ext cx="12207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96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Дионне Роу</a:t>
            </a:r>
            <a:endParaRPr lang="en-US" dirty="0"/>
          </a:p>
        </p:txBody>
      </p:sp>
      <p:pic>
        <p:nvPicPr>
          <p:cNvPr id="9219" name="Content Placeholder 3" descr="Dionne Lawyers2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52400" y="1524000"/>
            <a:ext cx="4065588" cy="5334000"/>
          </a:xfrm>
        </p:spPr>
      </p:pic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209800"/>
            <a:ext cx="4038600" cy="4160838"/>
          </a:xfrm>
        </p:spPr>
        <p:txBody>
          <a:bodyPr/>
          <a:lstStyle/>
          <a:p>
            <a:r>
              <a:rPr lang="ru-RU" sz="3600" dirty="0" smtClean="0"/>
              <a:t>Наем на работу</a:t>
            </a:r>
            <a:endParaRPr lang="en-US" sz="3600" dirty="0" smtClean="0"/>
          </a:p>
          <a:p>
            <a:r>
              <a:rPr lang="ru-RU" sz="3600" dirty="0" smtClean="0"/>
              <a:t>Иммиграция</a:t>
            </a:r>
            <a:endParaRPr lang="en-US" sz="3600" dirty="0" smtClean="0"/>
          </a:p>
        </p:txBody>
      </p:sp>
      <p:pic>
        <p:nvPicPr>
          <p:cNvPr id="9221" name="Picture 2" descr="GC+logo+titled+b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603875"/>
            <a:ext cx="12207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7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Тодд МакФаленд</a:t>
            </a:r>
            <a:endParaRPr lang="en-US" dirty="0"/>
          </a:p>
        </p:txBody>
      </p:sp>
      <p:pic>
        <p:nvPicPr>
          <p:cNvPr id="10243" name="Content Placeholder 3" descr="Todd Lawyer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3752850" cy="4953000"/>
          </a:xfrm>
        </p:spPr>
      </p:pic>
      <p:sp>
        <p:nvSpPr>
          <p:cNvPr id="10244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219200"/>
            <a:ext cx="4800600" cy="4618038"/>
          </a:xfrm>
        </p:spPr>
        <p:txBody>
          <a:bodyPr/>
          <a:lstStyle/>
          <a:p>
            <a:r>
              <a:rPr lang="ru-RU" sz="3600" dirty="0" smtClean="0"/>
              <a:t>Согласование вопроса о субботе</a:t>
            </a:r>
            <a:endParaRPr lang="en-US" sz="3600" dirty="0" smtClean="0"/>
          </a:p>
          <a:p>
            <a:r>
              <a:rPr lang="ru-RU" sz="3600" dirty="0" smtClean="0"/>
              <a:t>Религиозная свобода</a:t>
            </a:r>
            <a:endParaRPr lang="en-US" sz="3600" dirty="0" smtClean="0"/>
          </a:p>
          <a:p>
            <a:r>
              <a:rPr lang="ru-RU" sz="3600" dirty="0" smtClean="0"/>
              <a:t>Вопросы церковно-государственных отношений</a:t>
            </a:r>
            <a:endParaRPr lang="en-US" sz="3600" dirty="0" smtClean="0"/>
          </a:p>
          <a:p>
            <a:r>
              <a:rPr lang="ru-RU" sz="3600" dirty="0" smtClean="0"/>
              <a:t>Судебный процесс</a:t>
            </a:r>
            <a:endParaRPr lang="en-US" sz="3600" dirty="0" smtClean="0"/>
          </a:p>
          <a:p>
            <a:r>
              <a:rPr lang="ru-RU" sz="3600" dirty="0" smtClean="0"/>
              <a:t>Хранение данных</a:t>
            </a:r>
            <a:endParaRPr lang="en-US" sz="3600" dirty="0" smtClean="0"/>
          </a:p>
          <a:p>
            <a:r>
              <a:rPr lang="ru-RU" sz="3600" dirty="0" smtClean="0"/>
              <a:t>Утечка данных</a:t>
            </a:r>
            <a:endParaRPr lang="en-US" sz="3600" dirty="0" smtClean="0"/>
          </a:p>
        </p:txBody>
      </p:sp>
      <p:pic>
        <p:nvPicPr>
          <p:cNvPr id="10245" name="Picture 2" descr="GC+logo+titled+b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603875"/>
            <a:ext cx="12207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4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Андреа Саундерс</a:t>
            </a:r>
            <a:endParaRPr lang="en-US" dirty="0"/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0275"/>
            <a:ext cx="4038600" cy="4160838"/>
          </a:xfrm>
        </p:spPr>
        <p:txBody>
          <a:bodyPr/>
          <a:lstStyle/>
          <a:p>
            <a:r>
              <a:rPr lang="ru-RU" sz="3600" dirty="0" smtClean="0"/>
              <a:t>Авторское право</a:t>
            </a:r>
            <a:endParaRPr lang="en-US" sz="3600" dirty="0" smtClean="0"/>
          </a:p>
          <a:p>
            <a:r>
              <a:rPr lang="ru-RU" sz="3600" dirty="0" smtClean="0"/>
              <a:t>Фирменные знаки</a:t>
            </a:r>
            <a:endParaRPr lang="en-US" sz="3600" dirty="0" smtClean="0"/>
          </a:p>
          <a:p>
            <a:r>
              <a:rPr lang="ru-RU" sz="3600" dirty="0" smtClean="0"/>
              <a:t>Юридические вопросы СМИ</a:t>
            </a:r>
            <a:endParaRPr lang="en-US" sz="3600" dirty="0" smtClean="0"/>
          </a:p>
          <a:p>
            <a:r>
              <a:rPr lang="ru-RU" sz="3600" dirty="0" smtClean="0"/>
              <a:t>Логотип церкви</a:t>
            </a:r>
            <a:endParaRPr lang="en-US" sz="3600" dirty="0" smtClean="0"/>
          </a:p>
        </p:txBody>
      </p:sp>
      <p:pic>
        <p:nvPicPr>
          <p:cNvPr id="11268" name="Picture 2" descr="GC+logo+titled+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603875"/>
            <a:ext cx="12207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9" descr="Andrea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3886200" cy="5181600"/>
          </a:xfrm>
        </p:spPr>
      </p:pic>
    </p:spTree>
    <p:extLst>
      <p:ext uri="{BB962C8B-B14F-4D97-AF65-F5344CB8AC3E}">
        <p14:creationId xmlns:p14="http://schemas.microsoft.com/office/powerpoint/2010/main" xmlns="" val="22862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Роль юриста-консультанта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Компетентный</a:t>
            </a:r>
            <a:r>
              <a:rPr lang="en-US" dirty="0" smtClean="0"/>
              <a:t>, </a:t>
            </a:r>
            <a:r>
              <a:rPr lang="ru-RU" dirty="0" smtClean="0"/>
              <a:t>местный юрист- консультант</a:t>
            </a:r>
            <a:endParaRPr lang="en-US" dirty="0" smtClean="0"/>
          </a:p>
          <a:p>
            <a:pPr lvl="1"/>
            <a:r>
              <a:rPr lang="en-US" dirty="0" smtClean="0"/>
              <a:t>S40 15 #4</a:t>
            </a:r>
            <a:r>
              <a:rPr lang="en-US" dirty="0"/>
              <a:t>. </a:t>
            </a:r>
            <a:r>
              <a:rPr lang="ru-RU" i="1" dirty="0" smtClean="0"/>
              <a:t>Юрист-консультант </a:t>
            </a:r>
            <a:r>
              <a:rPr lang="en-US" dirty="0" smtClean="0"/>
              <a:t>—</a:t>
            </a:r>
            <a:r>
              <a:rPr lang="ru-RU" dirty="0" smtClean="0"/>
              <a:t> Если корпорации или учреждения унионов или конференций/миссий вводят договора об учреждении траста, такие  договора об учреждении траста должны быть подготовлены только местным компетентным юристом-консультантом, чтобы иметь уверенность в том, что они подготовлены в соответствии с уставом юрисдикции.</a:t>
            </a:r>
          </a:p>
          <a:p>
            <a:pPr lvl="1"/>
            <a:r>
              <a:rPr lang="ru-RU" dirty="0" smtClean="0"/>
              <a:t>Завещания – как правило должны быть оформлены адвокатом дарителя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2589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algn="ctr"/>
            <a:r>
              <a:rPr lang="ru-RU" dirty="0" smtClean="0"/>
              <a:t>Исполнители </a:t>
            </a:r>
            <a:r>
              <a:rPr lang="en-US" dirty="0" smtClean="0"/>
              <a:t>GC WP S40 30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900" b="1" dirty="0" smtClean="0">
                <a:latin typeface="Tahoma" pitchFamily="34" charset="0"/>
              </a:rPr>
              <a:t>     </a:t>
            </a:r>
            <a:r>
              <a:rPr lang="en-US" sz="1900" b="1" dirty="0">
                <a:latin typeface="Tahoma" pitchFamily="34" charset="0"/>
              </a:rPr>
              <a:t>S</a:t>
            </a:r>
            <a:r>
              <a:rPr lang="en-US" sz="2400" b="1" dirty="0" smtClean="0">
                <a:latin typeface="Tahoma" pitchFamily="34" charset="0"/>
              </a:rPr>
              <a:t> 40 30</a:t>
            </a:r>
            <a:r>
              <a:rPr lang="en-US" sz="2400" b="1" dirty="0" smtClean="0"/>
              <a:t> </a:t>
            </a:r>
            <a:r>
              <a:rPr lang="ru-RU" sz="2400" b="1" dirty="0" smtClean="0">
                <a:latin typeface="Tahoma" pitchFamily="34" charset="0"/>
              </a:rPr>
              <a:t>Администратор</a:t>
            </a:r>
            <a:r>
              <a:rPr lang="en-US" sz="2400" b="1" dirty="0" smtClean="0">
                <a:latin typeface="Tahoma" pitchFamily="34" charset="0"/>
              </a:rPr>
              <a:t>, </a:t>
            </a:r>
            <a:r>
              <a:rPr lang="ru-RU" sz="2400" b="1" dirty="0" smtClean="0">
                <a:latin typeface="Tahoma" pitchFamily="34" charset="0"/>
              </a:rPr>
              <a:t>Доверенное лицо и Исполнитель или другое федуциарий – вознаграждение – </a:t>
            </a:r>
            <a:r>
              <a:rPr lang="ru-RU" sz="2400" dirty="0" smtClean="0">
                <a:latin typeface="Tahoma" pitchFamily="34" charset="0"/>
              </a:rPr>
              <a:t>церковный работник, который является администратором, доверительным лицом, исполнителем или другим доверительным лицом, за его/ее работу в церкви в любой должности, не должен(а) удерживать для себя вознаграждение полученное за выполнение этого служения. По завершении работы или служения в церкви, ответственность администратора, федуциария, исполнителя или другого доверенного лица передается преемнику в той мере в какой это разрешено законом.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</a:rPr>
              <a:t>Пострадавшим передается письменное извещение, вместе с которыми известно, что  бывший сотрудник имел доверенное лицо или другие деловые отношения благодаря работе в церковных организаций.</a:t>
            </a:r>
            <a:endParaRPr lang="en-US" sz="24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4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Заимствование средств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 45 05 </a:t>
            </a:r>
            <a:r>
              <a:rPr lang="ru-RU" b="1" dirty="0" smtClean="0"/>
              <a:t>Заем средств у членов церкви</a:t>
            </a:r>
          </a:p>
          <a:p>
            <a:r>
              <a:rPr lang="ru-RU" b="1" dirty="0" smtClean="0"/>
              <a:t> </a:t>
            </a:r>
            <a:r>
              <a:rPr lang="en-US" dirty="0" smtClean="0"/>
              <a:t>1. </a:t>
            </a:r>
            <a:r>
              <a:rPr lang="ru-RU" i="1" dirty="0" smtClean="0"/>
              <a:t>Предлагаемые подходы. </a:t>
            </a:r>
            <a:r>
              <a:rPr lang="ru-RU" dirty="0" smtClean="0"/>
              <a:t> Церковные организации не должны обращаться к членам церкви с просьбой о заимствовании средств, за исключением использований официальных церковных каналов, </a:t>
            </a:r>
            <a:r>
              <a:rPr lang="ru-RU" dirty="0" smtClean="0"/>
              <a:t>таких </a:t>
            </a:r>
            <a:r>
              <a:rPr lang="ru-RU" dirty="0" smtClean="0"/>
              <a:t>как Служба </a:t>
            </a:r>
            <a:r>
              <a:rPr lang="ru-RU" dirty="0" smtClean="0"/>
              <a:t>Доверия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3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Legal issues MEU</Template>
  <TotalTime>1423</TotalTime>
  <Words>794</Words>
  <Application>Microsoft Office PowerPoint</Application>
  <PresentationFormat>Экран (4:3)</PresentationFormat>
  <Paragraphs>103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Deluxe</vt:lpstr>
      <vt:lpstr>ВОПРОСЫ ДЛЯ РАЗМЫШЛЕНИЯ</vt:lpstr>
      <vt:lpstr>Том Ветмор</vt:lpstr>
      <vt:lpstr>Ричард Колдвелл</vt:lpstr>
      <vt:lpstr>Дионне Роу</vt:lpstr>
      <vt:lpstr>Тодд МакФаленд</vt:lpstr>
      <vt:lpstr>Андреа Саундерс</vt:lpstr>
      <vt:lpstr>Роль юриста-консультанта</vt:lpstr>
      <vt:lpstr>Исполнители GC WP S40 30</vt:lpstr>
      <vt:lpstr>Заимствование средств</vt:lpstr>
      <vt:lpstr>Передача собственности</vt:lpstr>
      <vt:lpstr>Что такое конфликт интересов</vt:lpstr>
      <vt:lpstr>Примеры конфликта интересов</vt:lpstr>
      <vt:lpstr>Что такое авторское право?</vt:lpstr>
      <vt:lpstr>Собственность на авторское право </vt:lpstr>
      <vt:lpstr>Нарушение авторских прав</vt:lpstr>
      <vt:lpstr>Основные области проблем</vt:lpstr>
      <vt:lpstr>Вопросы для размышления</vt:lpstr>
      <vt:lpstr>ВОПРОСЫ</vt:lpstr>
    </vt:vector>
  </TitlesOfParts>
  <Company>S.D.A. Church World Headquarters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Doukmetzian, Karnik</dc:creator>
  <cp:lastModifiedBy>Liberansky</cp:lastModifiedBy>
  <cp:revision>28</cp:revision>
  <cp:lastPrinted>2011-03-15T14:33:34Z</cp:lastPrinted>
  <dcterms:created xsi:type="dcterms:W3CDTF">2011-03-15T10:28:34Z</dcterms:created>
  <dcterms:modified xsi:type="dcterms:W3CDTF">2011-05-12T08:08:46Z</dcterms:modified>
</cp:coreProperties>
</file>