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41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C32D4A3-09C1-407B-8C0B-6ACA91E89B84}" type="datetimeFigureOut">
              <a:rPr lang="en-US" smtClean="0"/>
              <a:pPr/>
              <a:t>3/17/2011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4FBC360-2629-4B6C-8476-59E56EC43B8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C32D4A3-09C1-407B-8C0B-6ACA91E89B84}" type="datetimeFigureOut">
              <a:rPr lang="en-US" smtClean="0"/>
              <a:pPr/>
              <a:t>3/17/2011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FBC360-2629-4B6C-8476-59E56EC43B8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C32D4A3-09C1-407B-8C0B-6ACA91E89B84}" type="datetimeFigureOut">
              <a:rPr lang="en-US" smtClean="0"/>
              <a:pPr/>
              <a:t>3/17/2011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FBC360-2629-4B6C-8476-59E56EC43B8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C32D4A3-09C1-407B-8C0B-6ACA91E89B84}" type="datetimeFigureOut">
              <a:rPr lang="en-US" smtClean="0"/>
              <a:pPr/>
              <a:t>3/17/2011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FBC360-2629-4B6C-8476-59E56EC43B8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C32D4A3-09C1-407B-8C0B-6ACA91E89B84}" type="datetimeFigureOut">
              <a:rPr lang="en-US" smtClean="0"/>
              <a:pPr/>
              <a:t>3/17/2011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FBC360-2629-4B6C-8476-59E56EC43B8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C32D4A3-09C1-407B-8C0B-6ACA91E89B84}" type="datetimeFigureOut">
              <a:rPr lang="en-US" smtClean="0"/>
              <a:pPr/>
              <a:t>3/17/2011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FBC360-2629-4B6C-8476-59E56EC43B8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C32D4A3-09C1-407B-8C0B-6ACA91E89B84}" type="datetimeFigureOut">
              <a:rPr lang="en-US" smtClean="0"/>
              <a:pPr/>
              <a:t>3/17/2011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FBC360-2629-4B6C-8476-59E56EC43B8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C32D4A3-09C1-407B-8C0B-6ACA91E89B84}" type="datetimeFigureOut">
              <a:rPr lang="en-US" smtClean="0"/>
              <a:pPr/>
              <a:t>3/17/2011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FBC360-2629-4B6C-8476-59E56EC43B8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32D4A3-09C1-407B-8C0B-6ACA91E89B84}" type="datetimeFigureOut">
              <a:rPr lang="en-US" smtClean="0"/>
              <a:pPr/>
              <a:t>3/17/2011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FBC360-2629-4B6C-8476-59E56EC43B8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C32D4A3-09C1-407B-8C0B-6ACA91E89B84}" type="datetimeFigureOut">
              <a:rPr lang="en-US" smtClean="0"/>
              <a:pPr/>
              <a:t>3/17/2011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FBC360-2629-4B6C-8476-59E56EC43B8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C32D4A3-09C1-407B-8C0B-6ACA91E89B84}" type="datetimeFigureOut">
              <a:rPr lang="en-US" smtClean="0"/>
              <a:pPr/>
              <a:t>3/17/2011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4FBC360-2629-4B6C-8476-59E56EC43B8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C32D4A3-09C1-407B-8C0B-6ACA91E89B84}" type="datetimeFigureOut">
              <a:rPr lang="en-US" smtClean="0"/>
              <a:pPr/>
              <a:t>3/17/2011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4FBC360-2629-4B6C-8476-59E56EC43B8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2362200"/>
          </a:xfrm>
        </p:spPr>
        <p:txBody>
          <a:bodyPr>
            <a:normAutofit fontScale="90000"/>
          </a:bodyPr>
          <a:lstStyle/>
          <a:p>
            <a:pPr algn="ctr"/>
            <a:r>
              <a:rPr lang="en-US" sz="5300" b="1" dirty="0">
                <a:latin typeface="Arial Black" pitchFamily="34" charset="0"/>
                <a:cs typeface="Times New Roman" pitchFamily="18" charset="0"/>
              </a:rPr>
              <a:t>West-Central Africa Division</a:t>
            </a:r>
            <a:r>
              <a:rPr lang="en-US" dirty="0">
                <a:latin typeface="Arial Black" pitchFamily="34" charset="0"/>
                <a:cs typeface="Times New Roman" pitchFamily="18" charset="0"/>
              </a:rPr>
              <a:t/>
            </a:r>
            <a:br>
              <a:rPr lang="en-US" dirty="0">
                <a:latin typeface="Arial Black" pitchFamily="34" charset="0"/>
                <a:cs typeface="Times New Roman" pitchFamily="18" charset="0"/>
              </a:rPr>
            </a:br>
            <a:endParaRPr lang="en-US" dirty="0">
              <a:latin typeface="Arial Black" pitchFamily="34" charset="0"/>
              <a:cs typeface="Times New Roman" pitchFamily="18" charset="0"/>
            </a:endParaRPr>
          </a:p>
        </p:txBody>
      </p:sp>
      <p:sp>
        <p:nvSpPr>
          <p:cNvPr id="3" name="Subtitle 2"/>
          <p:cNvSpPr>
            <a:spLocks noGrp="1"/>
          </p:cNvSpPr>
          <p:nvPr>
            <p:ph type="subTitle" idx="1"/>
          </p:nvPr>
        </p:nvSpPr>
        <p:spPr>
          <a:xfrm>
            <a:off x="381000" y="2667000"/>
            <a:ext cx="8382000" cy="3657600"/>
          </a:xfrm>
        </p:spPr>
        <p:txBody>
          <a:bodyPr/>
          <a:lstStyle/>
          <a:p>
            <a:pPr algn="ctr"/>
            <a:r>
              <a:rPr lang="en-US" sz="4800" b="1" dirty="0">
                <a:latin typeface="Times New Roman" pitchFamily="18" charset="0"/>
                <a:cs typeface="Times New Roman" pitchFamily="18" charset="0"/>
              </a:rPr>
              <a:t>Trust Services Department</a:t>
            </a:r>
            <a:endParaRPr lang="en-US" sz="4800" dirty="0">
              <a:latin typeface="Times New Roman" pitchFamily="18" charset="0"/>
              <a:cs typeface="Times New Roman" pitchFamily="18" charset="0"/>
            </a:endParaRPr>
          </a:p>
          <a:p>
            <a:pPr algn="ctr"/>
            <a:r>
              <a:rPr lang="en-US" sz="4800" b="1" dirty="0">
                <a:latin typeface="Times New Roman" pitchFamily="18" charset="0"/>
                <a:cs typeface="Times New Roman" pitchFamily="18" charset="0"/>
              </a:rPr>
              <a:t>Report for the </a:t>
            </a:r>
            <a:r>
              <a:rPr lang="en-US" sz="4800" b="1" dirty="0" err="1">
                <a:latin typeface="Times New Roman" pitchFamily="18" charset="0"/>
                <a:cs typeface="Times New Roman" pitchFamily="18" charset="0"/>
              </a:rPr>
              <a:t>quinquennium</a:t>
            </a:r>
            <a:endParaRPr lang="en-US" sz="4800" dirty="0">
              <a:latin typeface="Times New Roman" pitchFamily="18" charset="0"/>
              <a:cs typeface="Times New Roman" pitchFamily="18" charset="0"/>
            </a:endParaRPr>
          </a:p>
          <a:p>
            <a:pPr algn="ctr"/>
            <a:r>
              <a:rPr lang="en-US" sz="4800" b="1" dirty="0">
                <a:latin typeface="Times New Roman" pitchFamily="18" charset="0"/>
                <a:cs typeface="Times New Roman" pitchFamily="18" charset="0"/>
              </a:rPr>
              <a:t>( 2006-2010 </a:t>
            </a:r>
            <a:r>
              <a:rPr lang="en-US" sz="4800" b="1" dirty="0"/>
              <a:t>)</a:t>
            </a:r>
            <a:endParaRPr lang="en-US" sz="4800" dirty="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752600"/>
          </a:xfrm>
        </p:spPr>
        <p:txBody>
          <a:bodyPr>
            <a:noAutofit/>
          </a:bodyPr>
          <a:lstStyle/>
          <a:p>
            <a:pPr algn="ctr"/>
            <a:r>
              <a:rPr lang="en-US" sz="4000" b="1" dirty="0">
                <a:latin typeface="Arial Black" pitchFamily="34" charset="0"/>
                <a:cs typeface="Times New Roman" pitchFamily="18" charset="0"/>
              </a:rPr>
              <a:t>TRUST SERVICES WEEK</a:t>
            </a:r>
            <a:r>
              <a:rPr lang="en-US" dirty="0">
                <a:latin typeface="Arial Black" pitchFamily="34" charset="0"/>
                <a:cs typeface="Times New Roman" pitchFamily="18" charset="0"/>
              </a:rPr>
              <a:t/>
            </a:r>
            <a:br>
              <a:rPr lang="en-US" dirty="0">
                <a:latin typeface="Arial Black" pitchFamily="34" charset="0"/>
                <a:cs typeface="Times New Roman" pitchFamily="18" charset="0"/>
              </a:rPr>
            </a:br>
            <a:endParaRPr lang="en-US" dirty="0">
              <a:latin typeface="Arial Black" pitchFamily="34" charset="0"/>
              <a:cs typeface="Times New Roman" pitchFamily="18" charset="0"/>
            </a:endParaRPr>
          </a:p>
        </p:txBody>
      </p:sp>
      <p:sp>
        <p:nvSpPr>
          <p:cNvPr id="3" name="Subtitle 2"/>
          <p:cNvSpPr>
            <a:spLocks noGrp="1"/>
          </p:cNvSpPr>
          <p:nvPr>
            <p:ph type="subTitle" idx="1"/>
          </p:nvPr>
        </p:nvSpPr>
        <p:spPr>
          <a:xfrm>
            <a:off x="457200" y="1447800"/>
            <a:ext cx="8229600" cy="5029200"/>
          </a:xfrm>
        </p:spPr>
        <p:txBody>
          <a:bodyPr>
            <a:normAutofit fontScale="92500" lnSpcReduction="20000"/>
          </a:bodyPr>
          <a:lstStyle/>
          <a:p>
            <a:pPr algn="l"/>
            <a:r>
              <a:rPr lang="en-US" sz="4000" dirty="0">
                <a:latin typeface="Arial Black" pitchFamily="34" charset="0"/>
                <a:cs typeface="Times New Roman" pitchFamily="18" charset="0"/>
              </a:rPr>
              <a:t>One remarkable activity that is worth noting is the institution of Trust Services Week which comes off every first week of May. All Unions have this date on their calendar of events. Sermons are written and sent to all local churches across the Division for the week-long program</a:t>
            </a:r>
          </a:p>
          <a:p>
            <a:pPr algn="l"/>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371599"/>
          </a:xfrm>
        </p:spPr>
        <p:txBody>
          <a:bodyPr>
            <a:normAutofit/>
          </a:bodyPr>
          <a:lstStyle/>
          <a:p>
            <a:pPr algn="ctr"/>
            <a:r>
              <a:rPr lang="en-US" sz="4400" b="1" dirty="0" smtClean="0">
                <a:latin typeface="Arial Black" pitchFamily="34" charset="0"/>
                <a:cs typeface="Times New Roman" pitchFamily="18" charset="0"/>
              </a:rPr>
              <a:t>Pooled </a:t>
            </a:r>
            <a:r>
              <a:rPr lang="en-US" sz="4400" b="1" dirty="0">
                <a:latin typeface="Arial Black" pitchFamily="34" charset="0"/>
                <a:cs typeface="Times New Roman" pitchFamily="18" charset="0"/>
              </a:rPr>
              <a:t>Income/Revolving </a:t>
            </a:r>
            <a:r>
              <a:rPr lang="en-US" sz="4400" b="1" dirty="0" smtClean="0">
                <a:latin typeface="Arial Black" pitchFamily="34" charset="0"/>
                <a:cs typeface="Times New Roman" pitchFamily="18" charset="0"/>
              </a:rPr>
              <a:t>Fund</a:t>
            </a:r>
            <a:endParaRPr lang="en-US" sz="4400" dirty="0">
              <a:latin typeface="Arial Black" pitchFamily="34" charset="0"/>
              <a:cs typeface="Times New Roman" pitchFamily="18" charset="0"/>
            </a:endParaRPr>
          </a:p>
        </p:txBody>
      </p:sp>
      <p:sp>
        <p:nvSpPr>
          <p:cNvPr id="3" name="Subtitle 2"/>
          <p:cNvSpPr>
            <a:spLocks noGrp="1"/>
          </p:cNvSpPr>
          <p:nvPr>
            <p:ph type="subTitle" idx="1"/>
          </p:nvPr>
        </p:nvSpPr>
        <p:spPr>
          <a:xfrm>
            <a:off x="381000" y="1981200"/>
            <a:ext cx="8305800" cy="4419600"/>
          </a:xfrm>
        </p:spPr>
        <p:txBody>
          <a:bodyPr>
            <a:normAutofit fontScale="85000" lnSpcReduction="10000"/>
          </a:bodyPr>
          <a:lstStyle/>
          <a:p>
            <a:pPr algn="l"/>
            <a:r>
              <a:rPr lang="en-US" sz="4000" dirty="0">
                <a:latin typeface="Arial Black" pitchFamily="34" charset="0"/>
                <a:cs typeface="Times New Roman" pitchFamily="18" charset="0"/>
              </a:rPr>
              <a:t>The various Unions have been encourage to pool funds together to serve as a revolving fund for infrastructural development. Church institutions, local churches as well as individual church workers who are contributors borrow from the fund for their projects.</a:t>
            </a:r>
          </a:p>
          <a:p>
            <a:pPr algn="l"/>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142999"/>
          </a:xfrm>
        </p:spPr>
        <p:txBody>
          <a:bodyPr>
            <a:normAutofit fontScale="90000"/>
          </a:bodyPr>
          <a:lstStyle/>
          <a:p>
            <a:pPr algn="ctr"/>
            <a:r>
              <a:rPr lang="en-US" sz="4900" b="1" dirty="0">
                <a:latin typeface="Arial Black" pitchFamily="34" charset="0"/>
                <a:cs typeface="Times New Roman" pitchFamily="18" charset="0"/>
              </a:rPr>
              <a:t>PROJECTION</a:t>
            </a:r>
            <a:r>
              <a:rPr lang="en-US" dirty="0"/>
              <a:t/>
            </a:r>
            <a:br>
              <a:rPr lang="en-US" dirty="0"/>
            </a:br>
            <a:endParaRPr lang="en-US" dirty="0"/>
          </a:p>
        </p:txBody>
      </p:sp>
      <p:sp>
        <p:nvSpPr>
          <p:cNvPr id="3" name="Subtitle 2"/>
          <p:cNvSpPr>
            <a:spLocks noGrp="1"/>
          </p:cNvSpPr>
          <p:nvPr>
            <p:ph type="subTitle" idx="1"/>
          </p:nvPr>
        </p:nvSpPr>
        <p:spPr>
          <a:xfrm>
            <a:off x="304800" y="1219200"/>
            <a:ext cx="8534400" cy="5257800"/>
          </a:xfrm>
        </p:spPr>
        <p:txBody>
          <a:bodyPr>
            <a:noAutofit/>
          </a:bodyPr>
          <a:lstStyle/>
          <a:p>
            <a:pPr lvl="0" algn="l">
              <a:buFont typeface="Arial" pitchFamily="34" charset="0"/>
              <a:buChar char="•"/>
            </a:pPr>
            <a:r>
              <a:rPr lang="en-US" sz="2400" dirty="0">
                <a:latin typeface="Arial Black" pitchFamily="34" charset="0"/>
                <a:cs typeface="Times New Roman" pitchFamily="18" charset="0"/>
              </a:rPr>
              <a:t>To educate and encourage the Unions to maintain Trust Services Directors who have been trained and certificated for longer terms except for non performance.</a:t>
            </a:r>
          </a:p>
          <a:p>
            <a:pPr lvl="0" algn="l">
              <a:buFont typeface="Arial" pitchFamily="34" charset="0"/>
              <a:buChar char="•"/>
            </a:pPr>
            <a:r>
              <a:rPr lang="en-US" sz="2400" dirty="0">
                <a:latin typeface="Arial Black" pitchFamily="34" charset="0"/>
                <a:cs typeface="Times New Roman" pitchFamily="18" charset="0"/>
              </a:rPr>
              <a:t>To train and certificate more leaders as empowerment so that they intensify Trust Services education in the local churches.</a:t>
            </a:r>
          </a:p>
          <a:p>
            <a:pPr lvl="0" algn="l">
              <a:buFont typeface="Arial" pitchFamily="34" charset="0"/>
              <a:buChar char="•"/>
            </a:pPr>
            <a:r>
              <a:rPr lang="en-US" sz="2400" dirty="0">
                <a:latin typeface="Arial Black" pitchFamily="34" charset="0"/>
                <a:cs typeface="Times New Roman" pitchFamily="18" charset="0"/>
              </a:rPr>
              <a:t>To intensify education on the proper documentation of all church property.</a:t>
            </a:r>
          </a:p>
          <a:p>
            <a:pPr lvl="0" algn="l">
              <a:buFont typeface="Arial" pitchFamily="34" charset="0"/>
              <a:buChar char="•"/>
            </a:pPr>
            <a:r>
              <a:rPr lang="en-US" sz="2400" dirty="0">
                <a:latin typeface="Arial Black" pitchFamily="34" charset="0"/>
                <a:cs typeface="Times New Roman" pitchFamily="18" charset="0"/>
              </a:rPr>
              <a:t>To educate and encourage members to write wills.</a:t>
            </a:r>
          </a:p>
          <a:p>
            <a:pPr algn="l">
              <a:buFont typeface="Arial" pitchFamily="34" charset="0"/>
              <a:buChar char="•"/>
            </a:pPr>
            <a:r>
              <a:rPr lang="en-US" sz="2400" dirty="0">
                <a:latin typeface="Arial Black" pitchFamily="34" charset="0"/>
                <a:cs typeface="Times New Roman" pitchFamily="18" charset="0"/>
              </a:rPr>
              <a:t>To properly coordinate and report outright gifts/donations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523999"/>
          </a:xfrm>
        </p:spPr>
        <p:txBody>
          <a:bodyPr>
            <a:normAutofit fontScale="90000"/>
          </a:bodyPr>
          <a:lstStyle/>
          <a:p>
            <a:pPr algn="ctr"/>
            <a:r>
              <a:rPr lang="en-US" sz="5300" b="1" dirty="0">
                <a:latin typeface="Times New Roman" pitchFamily="18" charset="0"/>
                <a:cs typeface="Times New Roman" pitchFamily="18" charset="0"/>
              </a:rPr>
              <a:t>PREAMBLE</a:t>
            </a:r>
            <a:r>
              <a:rPr lang="en-US" dirty="0"/>
              <a:t/>
            </a:r>
            <a:br>
              <a:rPr lang="en-US" dirty="0"/>
            </a:br>
            <a:endParaRPr lang="en-US" dirty="0"/>
          </a:p>
        </p:txBody>
      </p:sp>
      <p:sp>
        <p:nvSpPr>
          <p:cNvPr id="3" name="Subtitle 2"/>
          <p:cNvSpPr>
            <a:spLocks noGrp="1"/>
          </p:cNvSpPr>
          <p:nvPr>
            <p:ph type="subTitle" idx="1"/>
          </p:nvPr>
        </p:nvSpPr>
        <p:spPr>
          <a:xfrm>
            <a:off x="381000" y="1828800"/>
            <a:ext cx="8458200" cy="4648200"/>
          </a:xfrm>
        </p:spPr>
        <p:txBody>
          <a:bodyPr>
            <a:normAutofit/>
          </a:bodyPr>
          <a:lstStyle/>
          <a:p>
            <a:pPr algn="l"/>
            <a:r>
              <a:rPr lang="en-GB" dirty="0">
                <a:latin typeface="Times New Roman" pitchFamily="18" charset="0"/>
                <a:cs typeface="Times New Roman" pitchFamily="18" charset="0"/>
              </a:rPr>
              <a:t>“Life is all about transitions, growing from child to adult to senior, extending God’s kingdom from generation to generation. Throughout the cycle of life, planned giving and trust services provide the information you need to arrange care for children or elderly parents; develop retirement security; and make estate and gift plans that express love of family and of the Lord’s work. Planned giving and trust services are for everyone, regardless of age, income or family circumstances.”(Michigan Conference of Seventh-day Adventists, Calendar of events2006)</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752599"/>
          </a:xfrm>
        </p:spPr>
        <p:txBody>
          <a:bodyPr>
            <a:normAutofit/>
          </a:bodyPr>
          <a:lstStyle/>
          <a:p>
            <a:pPr algn="ctr"/>
            <a:r>
              <a:rPr lang="en-GB" sz="5300" b="1" dirty="0">
                <a:latin typeface="Times New Roman" pitchFamily="18" charset="0"/>
                <a:cs typeface="Times New Roman" pitchFamily="18" charset="0"/>
              </a:rPr>
              <a:t>TERRITORY</a:t>
            </a:r>
            <a:r>
              <a:rPr lang="en-US" dirty="0"/>
              <a:t/>
            </a:r>
            <a:br>
              <a:rPr lang="en-US" dirty="0"/>
            </a:br>
            <a:endParaRPr lang="en-US" dirty="0"/>
          </a:p>
        </p:txBody>
      </p:sp>
      <p:sp>
        <p:nvSpPr>
          <p:cNvPr id="3" name="Subtitle 2"/>
          <p:cNvSpPr>
            <a:spLocks noGrp="1"/>
          </p:cNvSpPr>
          <p:nvPr>
            <p:ph type="subTitle" idx="1"/>
          </p:nvPr>
        </p:nvSpPr>
        <p:spPr>
          <a:xfrm>
            <a:off x="304800" y="1600200"/>
            <a:ext cx="8839200" cy="4876800"/>
          </a:xfrm>
        </p:spPr>
        <p:txBody>
          <a:bodyPr>
            <a:normAutofit fontScale="77500" lnSpcReduction="20000"/>
          </a:bodyPr>
          <a:lstStyle/>
          <a:p>
            <a:pPr algn="l"/>
            <a:r>
              <a:rPr lang="en-GB" sz="3500" dirty="0">
                <a:latin typeface="Arial Black" pitchFamily="34" charset="0"/>
                <a:cs typeface="Times New Roman" pitchFamily="18" charset="0"/>
              </a:rPr>
              <a:t>The West-Central Africa Division covers twenty-two (22) countries that cover the West and part of Central Africa. Most of the territory lies in the 10/40 window which means that:</a:t>
            </a:r>
            <a:endParaRPr lang="en-US" sz="3500" dirty="0">
              <a:latin typeface="Arial Black" pitchFamily="34" charset="0"/>
              <a:cs typeface="Times New Roman" pitchFamily="18" charset="0"/>
            </a:endParaRPr>
          </a:p>
          <a:p>
            <a:pPr lvl="0" algn="l">
              <a:buFont typeface="Arial" pitchFamily="34" charset="0"/>
              <a:buChar char="•"/>
            </a:pPr>
            <a:r>
              <a:rPr lang="en-GB" sz="3500" dirty="0">
                <a:latin typeface="Arial Black" pitchFamily="34" charset="0"/>
                <a:cs typeface="Times New Roman" pitchFamily="18" charset="0"/>
              </a:rPr>
              <a:t>A large percentage of the population </a:t>
            </a:r>
            <a:r>
              <a:rPr lang="en-GB" sz="3500" dirty="0" smtClean="0">
                <a:latin typeface="Arial Black" pitchFamily="34" charset="0"/>
                <a:cs typeface="Times New Roman" pitchFamily="18" charset="0"/>
              </a:rPr>
              <a:t>          is </a:t>
            </a:r>
            <a:r>
              <a:rPr lang="en-GB" sz="3500" dirty="0">
                <a:latin typeface="Arial Black" pitchFamily="34" charset="0"/>
                <a:cs typeface="Times New Roman" pitchFamily="18" charset="0"/>
              </a:rPr>
              <a:t>made up of Muslims.</a:t>
            </a:r>
            <a:endParaRPr lang="en-US" sz="3500" dirty="0">
              <a:latin typeface="Arial Black" pitchFamily="34" charset="0"/>
              <a:cs typeface="Times New Roman" pitchFamily="18" charset="0"/>
            </a:endParaRPr>
          </a:p>
          <a:p>
            <a:pPr lvl="0" algn="l">
              <a:buFont typeface="Arial" pitchFamily="34" charset="0"/>
              <a:buChar char="•"/>
            </a:pPr>
            <a:r>
              <a:rPr lang="en-GB" sz="3500" dirty="0">
                <a:latin typeface="Arial Black" pitchFamily="34" charset="0"/>
                <a:cs typeface="Times New Roman" pitchFamily="18" charset="0"/>
              </a:rPr>
              <a:t>The vegetation of a large portion of the </a:t>
            </a:r>
            <a:r>
              <a:rPr lang="en-GB" sz="3500" dirty="0" smtClean="0">
                <a:latin typeface="Arial Black" pitchFamily="34" charset="0"/>
                <a:cs typeface="Times New Roman" pitchFamily="18" charset="0"/>
              </a:rPr>
              <a:t>territory </a:t>
            </a:r>
            <a:r>
              <a:rPr lang="en-GB" sz="3500" dirty="0">
                <a:latin typeface="Arial Black" pitchFamily="34" charset="0"/>
                <a:cs typeface="Times New Roman" pitchFamily="18" charset="0"/>
              </a:rPr>
              <a:t>is made up of desert and savannah.</a:t>
            </a:r>
            <a:endParaRPr lang="en-US" sz="3500" dirty="0">
              <a:latin typeface="Arial Black" pitchFamily="34" charset="0"/>
              <a:cs typeface="Times New Roman" pitchFamily="18" charset="0"/>
            </a:endParaRPr>
          </a:p>
          <a:p>
            <a:pPr lvl="0" algn="l">
              <a:buFont typeface="Arial" pitchFamily="34" charset="0"/>
              <a:buChar char="•"/>
            </a:pPr>
            <a:r>
              <a:rPr lang="en-GB" sz="3500" dirty="0">
                <a:latin typeface="Arial Black" pitchFamily="34" charset="0"/>
                <a:cs typeface="Times New Roman" pitchFamily="18" charset="0"/>
              </a:rPr>
              <a:t>This region is poverty stricken and most people </a:t>
            </a:r>
            <a:r>
              <a:rPr lang="en-GB" sz="3500" dirty="0" smtClean="0">
                <a:latin typeface="Arial Black" pitchFamily="34" charset="0"/>
                <a:cs typeface="Times New Roman" pitchFamily="18" charset="0"/>
              </a:rPr>
              <a:t>are </a:t>
            </a:r>
            <a:r>
              <a:rPr lang="en-GB" sz="3500" b="1" dirty="0" err="1" smtClean="0">
                <a:latin typeface="Arial Black" pitchFamily="34" charset="0"/>
                <a:cs typeface="Times New Roman" pitchFamily="18" charset="0"/>
              </a:rPr>
              <a:t>normads</a:t>
            </a:r>
            <a:r>
              <a:rPr lang="en-GB" sz="3500" b="1" dirty="0">
                <a:latin typeface="Arial Black" pitchFamily="34" charset="0"/>
                <a:cs typeface="Times New Roman" pitchFamily="18" charset="0"/>
              </a:rPr>
              <a:t> </a:t>
            </a:r>
            <a:r>
              <a:rPr lang="en-GB" b="1" dirty="0" smtClean="0">
                <a:latin typeface="Arial Black" pitchFamily="34" charset="0"/>
                <a:cs typeface="Times New Roman" pitchFamily="18" charset="0"/>
              </a:rPr>
              <a:t>(move about with their herds).</a:t>
            </a:r>
            <a:endParaRPr lang="en-US" b="1" dirty="0">
              <a:latin typeface="Arial Black" pitchFamily="34" charset="0"/>
              <a:cs typeface="Times New Roman" pitchFamily="18" charset="0"/>
            </a:endParaRPr>
          </a:p>
          <a:p>
            <a:endParaRPr lang="en-US" dirty="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295399"/>
          </a:xfrm>
        </p:spPr>
        <p:txBody>
          <a:bodyPr>
            <a:normAutofit fontScale="90000"/>
          </a:bodyPr>
          <a:lstStyle/>
          <a:p>
            <a:r>
              <a:rPr lang="en-GB" sz="5300" b="1" dirty="0">
                <a:latin typeface="Times New Roman" pitchFamily="18" charset="0"/>
                <a:cs typeface="Times New Roman" pitchFamily="18" charset="0"/>
              </a:rPr>
              <a:t>CHURCH MEMBERSHIP</a:t>
            </a:r>
            <a:r>
              <a:rPr lang="en-US" dirty="0"/>
              <a:t/>
            </a:r>
            <a:br>
              <a:rPr lang="en-US" dirty="0"/>
            </a:br>
            <a:endParaRPr lang="en-US" dirty="0"/>
          </a:p>
        </p:txBody>
      </p:sp>
      <p:sp>
        <p:nvSpPr>
          <p:cNvPr id="3" name="Subtitle 2"/>
          <p:cNvSpPr>
            <a:spLocks noGrp="1"/>
          </p:cNvSpPr>
          <p:nvPr>
            <p:ph type="subTitle" idx="1"/>
          </p:nvPr>
        </p:nvSpPr>
        <p:spPr>
          <a:xfrm>
            <a:off x="457200" y="1295400"/>
            <a:ext cx="8153400" cy="4800600"/>
          </a:xfrm>
        </p:spPr>
        <p:txBody>
          <a:bodyPr>
            <a:normAutofit/>
          </a:bodyPr>
          <a:lstStyle/>
          <a:p>
            <a:pPr algn="l"/>
            <a:r>
              <a:rPr lang="en-GB" dirty="0">
                <a:latin typeface="Arial Black" pitchFamily="34" charset="0"/>
                <a:cs typeface="Times New Roman" pitchFamily="18" charset="0"/>
              </a:rPr>
              <a:t>The West-Central Africa Division has about 800,000 baptized members. The Ghana Union Conference alone account for about 42% of the membership while the two Union Missions in Nigeria account for about 25</a:t>
            </a:r>
            <a:r>
              <a:rPr lang="en-GB" dirty="0" smtClean="0">
                <a:latin typeface="Arial Black" pitchFamily="34" charset="0"/>
                <a:cs typeface="Times New Roman" pitchFamily="18" charset="0"/>
              </a:rPr>
              <a:t>%.</a:t>
            </a:r>
          </a:p>
          <a:p>
            <a:pPr algn="l"/>
            <a:r>
              <a:rPr lang="en-GB" dirty="0" smtClean="0">
                <a:latin typeface="Arial Black" pitchFamily="34" charset="0"/>
                <a:cs typeface="Times New Roman" pitchFamily="18" charset="0"/>
              </a:rPr>
              <a:t>The rest of the 20 countries account for about 33%.</a:t>
            </a:r>
            <a:endParaRPr lang="en-US" dirty="0">
              <a:latin typeface="Arial Black" pitchFamily="34" charset="0"/>
              <a:cs typeface="Times New Roman" pitchFamily="18" charset="0"/>
            </a:endParaRPr>
          </a:p>
          <a:p>
            <a:pPr algn="l"/>
            <a:r>
              <a:rPr lang="en-GB" dirty="0">
                <a:latin typeface="Arial Black" pitchFamily="34" charset="0"/>
                <a:cs typeface="Times New Roman" pitchFamily="18" charset="0"/>
              </a:rPr>
              <a:t>This picture explains the difficult challenges of the work in the WAD territory as far as the 10/40 window is concerned. </a:t>
            </a:r>
            <a:endParaRPr lang="en-US" dirty="0">
              <a:latin typeface="Arial Black" pitchFamily="34" charset="0"/>
              <a:cs typeface="Times New Roman" pitchFamily="18" charset="0"/>
            </a:endParaRPr>
          </a:p>
          <a:p>
            <a:endParaRPr lang="en-US" dirty="0">
              <a:latin typeface="Arial Black"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381000"/>
            <a:ext cx="7772400" cy="1752600"/>
          </a:xfrm>
        </p:spPr>
        <p:txBody>
          <a:bodyPr>
            <a:noAutofit/>
          </a:bodyPr>
          <a:lstStyle/>
          <a:p>
            <a:pPr algn="ctr"/>
            <a:r>
              <a:rPr lang="en-US" sz="4800" b="1" dirty="0">
                <a:latin typeface="Times New Roman" pitchFamily="18" charset="0"/>
                <a:cs typeface="Times New Roman" pitchFamily="18" charset="0"/>
              </a:rPr>
              <a:t>OBJECTIVES</a:t>
            </a:r>
            <a:r>
              <a:rPr lang="en-US" sz="4800" dirty="0">
                <a:latin typeface="Times New Roman" pitchFamily="18" charset="0"/>
                <a:cs typeface="Times New Roman" pitchFamily="18" charset="0"/>
              </a:rPr>
              <a:t/>
            </a:r>
            <a:br>
              <a:rPr lang="en-US" sz="4800" dirty="0">
                <a:latin typeface="Times New Roman" pitchFamily="18" charset="0"/>
                <a:cs typeface="Times New Roman" pitchFamily="18" charset="0"/>
              </a:rPr>
            </a:br>
            <a:endParaRPr lang="en-US" sz="4800" dirty="0">
              <a:latin typeface="Times New Roman" pitchFamily="18" charset="0"/>
              <a:cs typeface="Times New Roman" pitchFamily="18" charset="0"/>
            </a:endParaRPr>
          </a:p>
        </p:txBody>
      </p:sp>
      <p:sp>
        <p:nvSpPr>
          <p:cNvPr id="3" name="Subtitle 2"/>
          <p:cNvSpPr>
            <a:spLocks noGrp="1"/>
          </p:cNvSpPr>
          <p:nvPr>
            <p:ph type="subTitle" idx="1"/>
          </p:nvPr>
        </p:nvSpPr>
        <p:spPr>
          <a:xfrm>
            <a:off x="609600" y="1676400"/>
            <a:ext cx="7772400" cy="4419600"/>
          </a:xfrm>
        </p:spPr>
        <p:txBody>
          <a:bodyPr>
            <a:normAutofit fontScale="92500" lnSpcReduction="10000"/>
          </a:bodyPr>
          <a:lstStyle/>
          <a:p>
            <a:endParaRPr lang="en-US" dirty="0"/>
          </a:p>
          <a:p>
            <a:pPr algn="l"/>
            <a:r>
              <a:rPr lang="en-US" sz="4800" dirty="0">
                <a:latin typeface="Arial Black" pitchFamily="34" charset="0"/>
                <a:cs typeface="Times New Roman" pitchFamily="18" charset="0"/>
              </a:rPr>
              <a:t>The Department sought to promote commitment, unity, growth and quality of life among church members throughout the Division.</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676400"/>
          </a:xfrm>
        </p:spPr>
        <p:txBody>
          <a:bodyPr>
            <a:normAutofit fontScale="90000"/>
          </a:bodyPr>
          <a:lstStyle/>
          <a:p>
            <a:pPr algn="ctr"/>
            <a:r>
              <a:rPr lang="en-US" b="1" dirty="0">
                <a:latin typeface="Times New Roman" pitchFamily="18" charset="0"/>
                <a:cs typeface="Times New Roman" pitchFamily="18" charset="0"/>
              </a:rPr>
              <a:t>STRATEGY</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219200"/>
            <a:ext cx="8458200" cy="5257800"/>
          </a:xfrm>
        </p:spPr>
        <p:txBody>
          <a:bodyPr>
            <a:normAutofit fontScale="70000" lnSpcReduction="20000"/>
          </a:bodyPr>
          <a:lstStyle/>
          <a:p>
            <a:pPr lvl="0" algn="l"/>
            <a:endParaRPr lang="en-US" dirty="0"/>
          </a:p>
          <a:p>
            <a:pPr lvl="0" algn="l">
              <a:buFont typeface="Arial" pitchFamily="34" charset="0"/>
              <a:buChar char="•"/>
            </a:pPr>
            <a:r>
              <a:rPr lang="en-US" sz="4600" dirty="0">
                <a:latin typeface="Arial Black" pitchFamily="34" charset="0"/>
                <a:cs typeface="Times New Roman" pitchFamily="18" charset="0"/>
              </a:rPr>
              <a:t>To conduct weekend Retreats and Seminars to create awareness of Trust Services Mission, Philosophy, and Practice.</a:t>
            </a:r>
          </a:p>
          <a:p>
            <a:pPr lvl="0" algn="l">
              <a:buFont typeface="Arial" pitchFamily="34" charset="0"/>
              <a:buChar char="•"/>
            </a:pPr>
            <a:r>
              <a:rPr lang="en-US" sz="4600" dirty="0">
                <a:latin typeface="Arial Black" pitchFamily="34" charset="0"/>
                <a:cs typeface="Times New Roman" pitchFamily="18" charset="0"/>
              </a:rPr>
              <a:t>Conduct Trust Services Advisory for all Conference Directors.</a:t>
            </a:r>
          </a:p>
          <a:p>
            <a:pPr lvl="0" algn="l">
              <a:buFont typeface="Arial" pitchFamily="34" charset="0"/>
              <a:buChar char="•"/>
            </a:pPr>
            <a:r>
              <a:rPr lang="en-US" sz="4600" dirty="0">
                <a:latin typeface="Arial Black" pitchFamily="34" charset="0"/>
                <a:cs typeface="Times New Roman" pitchFamily="18" charset="0"/>
              </a:rPr>
              <a:t>Assist Union and Conference Directors to train local Trust Services leaders.</a:t>
            </a:r>
          </a:p>
          <a:p>
            <a:pPr lvl="0" algn="l">
              <a:buFont typeface="Arial" pitchFamily="34" charset="0"/>
              <a:buChar char="•"/>
            </a:pPr>
            <a:r>
              <a:rPr lang="en-US" sz="4600" dirty="0">
                <a:latin typeface="Arial Black" pitchFamily="34" charset="0"/>
                <a:cs typeface="Times New Roman" pitchFamily="18" charset="0"/>
              </a:rPr>
              <a:t>Print Leaflets, posters, and newsletters to sustain monuments.</a:t>
            </a:r>
          </a:p>
          <a:p>
            <a:pPr algn="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76199"/>
          </a:xfrm>
        </p:spPr>
        <p:txBody>
          <a:bodyPr>
            <a:normAutofit fontScale="90000"/>
          </a:bodyPr>
          <a:lstStyle/>
          <a:p>
            <a:endParaRPr lang="en-US" dirty="0"/>
          </a:p>
        </p:txBody>
      </p:sp>
      <p:sp>
        <p:nvSpPr>
          <p:cNvPr id="3" name="Subtitle 2"/>
          <p:cNvSpPr>
            <a:spLocks noGrp="1"/>
          </p:cNvSpPr>
          <p:nvPr>
            <p:ph type="subTitle" idx="1"/>
          </p:nvPr>
        </p:nvSpPr>
        <p:spPr>
          <a:xfrm>
            <a:off x="457200" y="1143000"/>
            <a:ext cx="8153400" cy="5181600"/>
          </a:xfrm>
        </p:spPr>
        <p:txBody>
          <a:bodyPr>
            <a:normAutofit/>
          </a:bodyPr>
          <a:lstStyle/>
          <a:p>
            <a:pPr lvl="0" algn="l">
              <a:buFont typeface="Arial" pitchFamily="34" charset="0"/>
              <a:buChar char="•"/>
            </a:pPr>
            <a:r>
              <a:rPr lang="en-US" dirty="0">
                <a:latin typeface="Arial Black" pitchFamily="34" charset="0"/>
                <a:cs typeface="Times New Roman" pitchFamily="18" charset="0"/>
              </a:rPr>
              <a:t>Assist the various fields to organize skill acquisition, wealth creation and career counseling seminars for the young people as well as the unemployed.</a:t>
            </a:r>
          </a:p>
          <a:p>
            <a:pPr lvl="0" algn="l">
              <a:buFont typeface="Arial" pitchFamily="34" charset="0"/>
              <a:buChar char="•"/>
            </a:pPr>
            <a:r>
              <a:rPr lang="en-US" dirty="0">
                <a:latin typeface="Arial Black" pitchFamily="34" charset="0"/>
                <a:cs typeface="Times New Roman" pitchFamily="18" charset="0"/>
              </a:rPr>
              <a:t>To assist organize seminars on how to plan for retirement</a:t>
            </a:r>
          </a:p>
          <a:p>
            <a:pPr lvl="0" algn="l">
              <a:buFont typeface="Arial" pitchFamily="34" charset="0"/>
              <a:buChar char="•"/>
            </a:pPr>
            <a:r>
              <a:rPr lang="en-US" dirty="0">
                <a:latin typeface="Arial Black" pitchFamily="34" charset="0"/>
                <a:cs typeface="Times New Roman" pitchFamily="18" charset="0"/>
              </a:rPr>
              <a:t>Print and distribute Will Forms during seminars and encourage members to write their Wills.</a:t>
            </a:r>
          </a:p>
          <a:p>
            <a:pPr lvl="0" algn="l">
              <a:buFont typeface="Arial" pitchFamily="34" charset="0"/>
              <a:buChar char="•"/>
            </a:pPr>
            <a:r>
              <a:rPr lang="en-US" dirty="0">
                <a:latin typeface="Arial Black" pitchFamily="34" charset="0"/>
                <a:cs typeface="Times New Roman" pitchFamily="18" charset="0"/>
              </a:rPr>
              <a:t>To institute an annual Trust Services Week throughout the Division</a:t>
            </a:r>
          </a:p>
          <a:p>
            <a:pPr algn="l"/>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142999"/>
          </a:xfrm>
        </p:spPr>
        <p:txBody>
          <a:bodyPr>
            <a:noAutofit/>
          </a:bodyPr>
          <a:lstStyle/>
          <a:p>
            <a:pPr algn="ctr"/>
            <a:r>
              <a:rPr lang="en-US" sz="4800" b="1" dirty="0">
                <a:latin typeface="Times New Roman" pitchFamily="18" charset="0"/>
                <a:cs typeface="Times New Roman" pitchFamily="18" charset="0"/>
              </a:rPr>
              <a:t>ACHIEVEMENTS</a:t>
            </a:r>
            <a:r>
              <a:rPr lang="en-US" sz="4800" dirty="0">
                <a:latin typeface="Times New Roman" pitchFamily="18" charset="0"/>
                <a:cs typeface="Times New Roman" pitchFamily="18" charset="0"/>
              </a:rPr>
              <a:t/>
            </a:r>
            <a:br>
              <a:rPr lang="en-US" sz="4800" dirty="0">
                <a:latin typeface="Times New Roman" pitchFamily="18" charset="0"/>
                <a:cs typeface="Times New Roman" pitchFamily="18" charset="0"/>
              </a:rPr>
            </a:br>
            <a:endParaRPr lang="en-US" sz="4800" dirty="0">
              <a:latin typeface="Times New Roman" pitchFamily="18" charset="0"/>
              <a:cs typeface="Times New Roman" pitchFamily="18" charset="0"/>
            </a:endParaRPr>
          </a:p>
        </p:txBody>
      </p:sp>
      <p:sp>
        <p:nvSpPr>
          <p:cNvPr id="3" name="Subtitle 2"/>
          <p:cNvSpPr>
            <a:spLocks noGrp="1"/>
          </p:cNvSpPr>
          <p:nvPr>
            <p:ph type="subTitle" idx="1"/>
          </p:nvPr>
        </p:nvSpPr>
        <p:spPr>
          <a:xfrm>
            <a:off x="457200" y="1295400"/>
            <a:ext cx="8382000" cy="5105400"/>
          </a:xfrm>
        </p:spPr>
        <p:txBody>
          <a:bodyPr>
            <a:normAutofit fontScale="85000" lnSpcReduction="20000"/>
          </a:bodyPr>
          <a:lstStyle/>
          <a:p>
            <a:pPr algn="l"/>
            <a:r>
              <a:rPr lang="en-US" sz="4000" dirty="0">
                <a:latin typeface="Arial Black" pitchFamily="34" charset="0"/>
                <a:cs typeface="Times New Roman" pitchFamily="18" charset="0"/>
              </a:rPr>
              <a:t>Several Advisories and training workshops were held across the Division. Facilitators in the various Advisories and training workshops included both the General Conference Director and his associate-Jeffrey K. Wilson and  </a:t>
            </a:r>
            <a:r>
              <a:rPr lang="en-US" sz="4000" dirty="0" err="1">
                <a:latin typeface="Arial Black" pitchFamily="34" charset="0"/>
                <a:cs typeface="Times New Roman" pitchFamily="18" charset="0"/>
              </a:rPr>
              <a:t>Wilfredo</a:t>
            </a:r>
            <a:r>
              <a:rPr lang="en-US" sz="4000" dirty="0">
                <a:latin typeface="Arial Black" pitchFamily="34" charset="0"/>
                <a:cs typeface="Times New Roman" pitchFamily="18" charset="0"/>
              </a:rPr>
              <a:t> </a:t>
            </a:r>
            <a:r>
              <a:rPr lang="en-US" sz="4000" dirty="0" err="1">
                <a:latin typeface="Arial Black" pitchFamily="34" charset="0"/>
                <a:cs typeface="Times New Roman" pitchFamily="18" charset="0"/>
              </a:rPr>
              <a:t>Sumagaysay</a:t>
            </a:r>
            <a:r>
              <a:rPr lang="en-US" sz="4000" dirty="0">
                <a:latin typeface="Arial Black" pitchFamily="34" charset="0"/>
                <a:cs typeface="Times New Roman" pitchFamily="18" charset="0"/>
              </a:rPr>
              <a:t>. Other facilitators were Mrs. </a:t>
            </a:r>
            <a:r>
              <a:rPr lang="en-US" sz="4000" dirty="0" err="1">
                <a:latin typeface="Arial Black" pitchFamily="34" charset="0"/>
                <a:cs typeface="Times New Roman" pitchFamily="18" charset="0"/>
              </a:rPr>
              <a:t>Priscille</a:t>
            </a:r>
            <a:r>
              <a:rPr lang="en-US" sz="4000" dirty="0">
                <a:latin typeface="Arial Black" pitchFamily="34" charset="0"/>
                <a:cs typeface="Times New Roman" pitchFamily="18" charset="0"/>
              </a:rPr>
              <a:t> </a:t>
            </a:r>
            <a:r>
              <a:rPr lang="en-US" sz="4000" dirty="0" err="1">
                <a:latin typeface="Arial Black" pitchFamily="34" charset="0"/>
                <a:cs typeface="Times New Roman" pitchFamily="18" charset="0"/>
              </a:rPr>
              <a:t>Metenou</a:t>
            </a:r>
            <a:r>
              <a:rPr lang="en-US" sz="4000" dirty="0">
                <a:latin typeface="Arial Black" pitchFamily="34" charset="0"/>
                <a:cs typeface="Times New Roman" pitchFamily="18" charset="0"/>
              </a:rPr>
              <a:t>, the </a:t>
            </a:r>
            <a:r>
              <a:rPr lang="en-US" sz="4000" dirty="0" err="1">
                <a:latin typeface="Arial Black" pitchFamily="34" charset="0"/>
                <a:cs typeface="Times New Roman" pitchFamily="18" charset="0"/>
              </a:rPr>
              <a:t>outgone</a:t>
            </a:r>
            <a:r>
              <a:rPr lang="en-US" sz="4000" dirty="0">
                <a:latin typeface="Arial Black" pitchFamily="34" charset="0"/>
                <a:cs typeface="Times New Roman" pitchFamily="18" charset="0"/>
              </a:rPr>
              <a:t> WAD Director and local Attorneys.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52399"/>
          </a:xfrm>
        </p:spPr>
        <p:txBody>
          <a:bodyPr>
            <a:normAutofit fontScale="90000"/>
          </a:bodyPr>
          <a:lstStyle/>
          <a:p>
            <a:endParaRPr lang="en-US" dirty="0"/>
          </a:p>
        </p:txBody>
      </p:sp>
      <p:sp>
        <p:nvSpPr>
          <p:cNvPr id="3" name="Subtitle 2"/>
          <p:cNvSpPr>
            <a:spLocks noGrp="1"/>
          </p:cNvSpPr>
          <p:nvPr>
            <p:ph type="subTitle" idx="1"/>
          </p:nvPr>
        </p:nvSpPr>
        <p:spPr>
          <a:xfrm>
            <a:off x="914400" y="2209800"/>
            <a:ext cx="6781800" cy="3505200"/>
          </a:xfrm>
        </p:spPr>
        <p:txBody>
          <a:bodyPr>
            <a:normAutofit fontScale="85000" lnSpcReduction="10000"/>
          </a:bodyPr>
          <a:lstStyle/>
          <a:p>
            <a:pPr algn="l"/>
            <a:r>
              <a:rPr lang="en-US" sz="4000" dirty="0">
                <a:latin typeface="Arial Black" pitchFamily="34" charset="0"/>
                <a:cs typeface="Times New Roman" pitchFamily="18" charset="0"/>
              </a:rPr>
              <a:t>In April (15-22, 2008), certification course was held in the Ghana Union Conference for 100 participants. Other certification courses were run in the other Unions.</a:t>
            </a:r>
          </a:p>
          <a:p>
            <a:pPr algn="l"/>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152</TotalTime>
  <Words>649</Words>
  <Application>Microsoft Office PowerPoint</Application>
  <PresentationFormat>On-screen Show (4:3)</PresentationFormat>
  <Paragraphs>41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West-Central Africa Division </vt:lpstr>
      <vt:lpstr>PREAMBLE </vt:lpstr>
      <vt:lpstr>TERRITORY </vt:lpstr>
      <vt:lpstr>CHURCH MEMBERSHIP </vt:lpstr>
      <vt:lpstr>OBJECTIVES </vt:lpstr>
      <vt:lpstr>STRATEGY </vt:lpstr>
      <vt:lpstr>Slide 7</vt:lpstr>
      <vt:lpstr>ACHIEVEMENTS </vt:lpstr>
      <vt:lpstr>Slide 9</vt:lpstr>
      <vt:lpstr>TRUST SERVICES WEEK </vt:lpstr>
      <vt:lpstr>Pooled Income/Revolving Fund</vt:lpstr>
      <vt:lpstr>PROJECTION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West-Central Africa Division</dc:title>
  <dc:creator>Badu</dc:creator>
  <cp:lastModifiedBy>Badu</cp:lastModifiedBy>
  <cp:revision>16</cp:revision>
  <dcterms:created xsi:type="dcterms:W3CDTF">2011-03-17T00:29:42Z</dcterms:created>
  <dcterms:modified xsi:type="dcterms:W3CDTF">2011-03-17T14:26:55Z</dcterms:modified>
</cp:coreProperties>
</file>