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0" r:id="rId4"/>
    <p:sldId id="263" r:id="rId5"/>
    <p:sldId id="259" r:id="rId6"/>
    <p:sldId id="257" r:id="rId7"/>
    <p:sldId id="268" r:id="rId8"/>
    <p:sldId id="275" r:id="rId9"/>
    <p:sldId id="273" r:id="rId10"/>
    <p:sldId id="276" r:id="rId11"/>
    <p:sldId id="272" r:id="rId12"/>
    <p:sldId id="278" r:id="rId13"/>
    <p:sldId id="267" r:id="rId14"/>
    <p:sldId id="266" r:id="rId15"/>
    <p:sldId id="269" r:id="rId16"/>
    <p:sldId id="271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3B4EA8B-CE8D-4809-AACD-27E4B5C7F775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B1236AA-27B6-4F8B-A1BF-44BD70EE7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EA8B-CE8D-4809-AACD-27E4B5C7F775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36AA-27B6-4F8B-A1BF-44BD70EE7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EA8B-CE8D-4809-AACD-27E4B5C7F775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36AA-27B6-4F8B-A1BF-44BD70EE7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EA8B-CE8D-4809-AACD-27E4B5C7F775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36AA-27B6-4F8B-A1BF-44BD70EE7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EA8B-CE8D-4809-AACD-27E4B5C7F775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36AA-27B6-4F8B-A1BF-44BD70EE7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EA8B-CE8D-4809-AACD-27E4B5C7F775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36AA-27B6-4F8B-A1BF-44BD70EE7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B4EA8B-CE8D-4809-AACD-27E4B5C7F775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B1236AA-27B6-4F8B-A1BF-44BD70EE70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3B4EA8B-CE8D-4809-AACD-27E4B5C7F775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B1236AA-27B6-4F8B-A1BF-44BD70EE7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EA8B-CE8D-4809-AACD-27E4B5C7F775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36AA-27B6-4F8B-A1BF-44BD70EE7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EA8B-CE8D-4809-AACD-27E4B5C7F775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36AA-27B6-4F8B-A1BF-44BD70EE7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EA8B-CE8D-4809-AACD-27E4B5C7F775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36AA-27B6-4F8B-A1BF-44BD70EE7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3B4EA8B-CE8D-4809-AACD-27E4B5C7F775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B1236AA-27B6-4F8B-A1BF-44BD70EE7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"/>
            <a:ext cx="8352928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ЕВРО-АЗИАТСКИЙ ДИВИЗИОН</a:t>
            </a:r>
            <a:b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ОТДЕЛ СЛУЖБЫ ДОВЕРИЯ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1520" y="700240"/>
          <a:ext cx="8712967" cy="5829664"/>
        </p:xfrm>
        <a:graphic>
          <a:graphicData uri="http://schemas.openxmlformats.org/drawingml/2006/table">
            <a:tbl>
              <a:tblPr/>
              <a:tblGrid>
                <a:gridCol w="4429095"/>
                <a:gridCol w="435648"/>
                <a:gridCol w="508256"/>
                <a:gridCol w="508256"/>
                <a:gridCol w="435648"/>
                <a:gridCol w="508256"/>
                <a:gridCol w="580865"/>
                <a:gridCol w="435648"/>
                <a:gridCol w="435648"/>
                <a:gridCol w="435647"/>
              </a:tblGrid>
              <a:tr h="411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Унион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БУЦ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ЗРУК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ВРУМ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ЮУК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КаУМ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ТКаУМ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УУК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МУЦ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ДВМ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411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 Семинар для пасторов и пресвитеров на Миссионерских конгрессах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4115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Семинар для пасторов и кассиров общин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4115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 Унионный Семинар – Либеранский П.И.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4115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4. Пресвитерские школы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4115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5.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Семинар по СД для пасторов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4115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6.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Семинар по СД для церквей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799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7.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Миссионерские Конгрессы</a:t>
                      </a:r>
                      <a:endParaRPr lang="ru-RU" sz="11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26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8.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Консультативная встреча для руководителей Миссий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4115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9. Подготовка видеоматериалов СД для каждой общины</a:t>
                      </a:r>
                      <a:endParaRPr lang="ru-RU" sz="11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4115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10.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Семинар для казначеев Унионов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4699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11. 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Семинары, проповеди, дискуссии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«Как составлять бюджет»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617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12. Работа пастора с церковью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16632"/>
            <a:ext cx="8640960" cy="1008112"/>
          </a:xfrm>
        </p:spPr>
        <p:txBody>
          <a:bodyPr>
            <a:normAutofit/>
          </a:bodyPr>
          <a:lstStyle/>
          <a:p>
            <a:pPr marL="521208" indent="-457200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2013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г.</a:t>
            </a:r>
          </a:p>
          <a:p>
            <a:pPr marL="521208" indent="-457200"/>
            <a:endParaRPr lang="ru-RU" dirty="0" smtClean="0">
              <a:solidFill>
                <a:schemeClr val="bg1"/>
              </a:solidFill>
            </a:endParaRPr>
          </a:p>
          <a:p>
            <a:pPr marL="521208" lvl="0" indent="-457200"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 marL="521208" lvl="0" indent="-457200">
              <a:buFont typeface="+mj-lt"/>
              <a:buAutoNum type="arabicParenR"/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 marL="521208" indent="-457200">
              <a:buFont typeface="+mj-lt"/>
              <a:buAutoNum type="arabicParenR"/>
            </a:pPr>
            <a:endParaRPr lang="ru-RU" dirty="0" smtClean="0">
              <a:solidFill>
                <a:schemeClr val="bg1"/>
              </a:solidFill>
            </a:endParaRPr>
          </a:p>
          <a:p>
            <a:pPr marL="521208" indent="-457200">
              <a:buFont typeface="+mj-lt"/>
              <a:buAutoNum type="arabicParenR"/>
            </a:pPr>
            <a:endParaRPr lang="ru-RU" dirty="0" smtClean="0">
              <a:solidFill>
                <a:schemeClr val="bg1"/>
              </a:solidFill>
            </a:endParaRPr>
          </a:p>
          <a:p>
            <a:pPr marL="521208" indent="-457200"/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21208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2014 г.</a:t>
            </a:r>
          </a:p>
          <a:p>
            <a:pPr marL="521208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21208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21208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+mj-lt"/>
              <a:buAutoNum type="arabicParenR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51520" y="700240"/>
          <a:ext cx="8712967" cy="5863573"/>
        </p:xfrm>
        <a:graphic>
          <a:graphicData uri="http://schemas.openxmlformats.org/drawingml/2006/table">
            <a:tbl>
              <a:tblPr/>
              <a:tblGrid>
                <a:gridCol w="4429095"/>
                <a:gridCol w="435648"/>
                <a:gridCol w="508256"/>
                <a:gridCol w="508256"/>
                <a:gridCol w="435648"/>
                <a:gridCol w="508256"/>
                <a:gridCol w="580865"/>
                <a:gridCol w="435648"/>
                <a:gridCol w="435648"/>
                <a:gridCol w="435647"/>
              </a:tblGrid>
              <a:tr h="411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Унион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БУЦ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ЗРУК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ВРУМ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ЮУК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КаУМ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ТКаУМ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УУК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МУЦ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ДВМ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411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 Семинар для пасторов и пресвитеров на Миссионерских конгрессах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4115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Семинар для пасторов и кассиров общин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4115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 Унионный Семинар – Либеранский П.И.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4115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4. Пресвитерские школы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4115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5.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Семинар по СД для пасторов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4115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6.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Семинар по СД для церквей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799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7.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Миссионерские Конгрессы</a:t>
                      </a:r>
                      <a:endParaRPr lang="ru-RU" sz="11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26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8.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Консультативная встреча для руководителей Миссий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4115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9. Подготовка видеоматериалов СД для каждой общины</a:t>
                      </a:r>
                      <a:endParaRPr lang="ru-RU" sz="11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4115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10.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Семинар для казначеев Унионов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4699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11. 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Семинары, проповеди, дискуссии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«Как составлять бюджет»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617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12. Работа пастора с церковью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116632"/>
            <a:ext cx="9144000" cy="6480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21208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2015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г.</a:t>
            </a:r>
          </a:p>
          <a:p>
            <a:pPr marL="521208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21208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21208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+mj-lt"/>
              <a:buAutoNum type="arabicParenR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79514" y="700241"/>
          <a:ext cx="8784973" cy="6040225"/>
        </p:xfrm>
        <a:graphic>
          <a:graphicData uri="http://schemas.openxmlformats.org/drawingml/2006/table">
            <a:tbl>
              <a:tblPr/>
              <a:tblGrid>
                <a:gridCol w="4465700"/>
                <a:gridCol w="439248"/>
                <a:gridCol w="512456"/>
                <a:gridCol w="512456"/>
                <a:gridCol w="439248"/>
                <a:gridCol w="512456"/>
                <a:gridCol w="585666"/>
                <a:gridCol w="439248"/>
                <a:gridCol w="439248"/>
                <a:gridCol w="439247"/>
              </a:tblGrid>
              <a:tr h="367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Унион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БУЦ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ЗРУК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ВРУМ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ЮУК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КаУМ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ТКаУМ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УУК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МУЦ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ДВМ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67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 Семинар для пасторов и пресвитеров на Миссионерских конгрессах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672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Семинар для пасторов и кассиров общин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672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 Унионный Семинар – Либеранский П.И.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672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4. Пресвитерские школы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672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5.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Семинар по СД для пасторов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672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6.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Семинар по СД для церквей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640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7.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Миссионерские Конгрессы</a:t>
                      </a:r>
                      <a:endParaRPr lang="ru-RU" sz="11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672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8.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Консультативная встреча для руководителей Миссий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5508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9. Подготовка видеоматериалов СД для каждой общины</a:t>
                      </a:r>
                      <a:endParaRPr lang="ru-RU" sz="11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672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10.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Семинар для казначеев Унионов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5508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11. 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Семинары, проповеди, дискуссии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«Как составлять бюджет»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44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12. Работа пастора с церковью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541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13. Семинар для Директоров СД общин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Х</a:t>
                      </a:r>
                      <a:endParaRPr lang="ru-RU" sz="20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293096"/>
            <a:ext cx="8579296" cy="2376264"/>
          </a:xfrm>
        </p:spPr>
        <p:txBody>
          <a:bodyPr>
            <a:normAutofit/>
          </a:bodyPr>
          <a:lstStyle/>
          <a:p>
            <a:r>
              <a:rPr lang="ru-RU" b="1" dirty="0" smtClean="0"/>
              <a:t>2</a:t>
            </a:r>
            <a:r>
              <a:rPr lang="ru-RU" b="1" dirty="0" smtClean="0"/>
              <a:t>. Как вы видите, тенденция доверия средств, имущества, недвижимости будет увеличиваться, расширяться в ближайшее пятилетие в вашем Унионе или наоборот? ( В любом случае укажите причину - почему?)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План-видение </a:t>
            </a:r>
            <a:b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на период 2010-2015 гг.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Z:\Для Виталии\фото альбом 2010\Фото альбом\Офис ЕАД\IMG_0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76672"/>
            <a:ext cx="2376264" cy="1536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509120"/>
            <a:ext cx="2808312" cy="1835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1560" y="260648"/>
          <a:ext cx="4320480" cy="6469111"/>
        </p:xfrm>
        <a:graphic>
          <a:graphicData uri="http://schemas.openxmlformats.org/drawingml/2006/table">
            <a:tbl>
              <a:tblPr/>
              <a:tblGrid>
                <a:gridCol w="893892"/>
                <a:gridCol w="1183323"/>
                <a:gridCol w="2243265"/>
              </a:tblGrid>
              <a:tr h="678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Унион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Тенденция</a:t>
                      </a:r>
                      <a:r>
                        <a:rPr lang="ru-RU" sz="11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доверия средств</a:t>
                      </a:r>
                      <a:endParaRPr lang="ru-RU" sz="11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Причина: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39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БУЦ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Нет видения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Нет видения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456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ЗРУК</a:t>
                      </a: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Нет видения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Нет видения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14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ВРУМ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Рост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Посвященное служение пасторов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39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ЮУК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Спад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Экономическое</a:t>
                      </a:r>
                      <a:r>
                        <a:rPr lang="ru-RU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положение, миграция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719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КаУМ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Рост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Информированность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719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ТКаУМ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Рост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Информированность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719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УУК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Рост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Информированность. Больше доверия Богу.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719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МУЦ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Рост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Информированность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719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ДВМ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Нет видения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Нет видения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719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Данные в среднем: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Рост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Z:\Для Виталии\фото альбом 2010\Фото альбом\Офис ЕАД\IMG_0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268760"/>
            <a:ext cx="2234227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221088"/>
            <a:ext cx="8291264" cy="86409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3</a:t>
            </a:r>
            <a:r>
              <a:rPr lang="ru-RU" b="1" dirty="0" smtClean="0"/>
              <a:t>. Сколько будет подано (количество) завещаний, дарения и др. недвижимости в ближайшие 5 лет на территории вашего Униона? (ваше видение)</a:t>
            </a:r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План-видение 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на 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период 2010-2015 гг.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32656"/>
            <a:ext cx="2396921" cy="1505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5661248"/>
          <a:ext cx="8712968" cy="800393"/>
        </p:xfrm>
        <a:graphic>
          <a:graphicData uri="http://schemas.openxmlformats.org/drawingml/2006/table">
            <a:tbl>
              <a:tblPr/>
              <a:tblGrid>
                <a:gridCol w="1234337"/>
                <a:gridCol w="435648"/>
                <a:gridCol w="534885"/>
                <a:gridCol w="832970"/>
                <a:gridCol w="783811"/>
                <a:gridCol w="829330"/>
                <a:gridCol w="656009"/>
                <a:gridCol w="971700"/>
                <a:gridCol w="790184"/>
                <a:gridCol w="792915"/>
                <a:gridCol w="851179"/>
              </a:tblGrid>
              <a:tr h="1731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Унион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БУЦ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ЗРУК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ВРУМ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ЮУК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КаУМ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ТКаУМ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УУК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МУЦ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ДВМ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Итого: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618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Завещания,</a:t>
                      </a:r>
                      <a:r>
                        <a:rPr lang="ru-RU" sz="1100" b="1" baseline="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дарения и др. недвижимость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365104"/>
            <a:ext cx="8640960" cy="1080120"/>
          </a:xfrm>
        </p:spPr>
        <p:txBody>
          <a:bodyPr>
            <a:normAutofit fontScale="55000" lnSpcReduction="20000"/>
          </a:bodyPr>
          <a:lstStyle/>
          <a:p>
            <a:endParaRPr lang="ru-RU" b="1" dirty="0" smtClean="0"/>
          </a:p>
          <a:p>
            <a:r>
              <a:rPr lang="ru-RU" b="1" dirty="0" smtClean="0"/>
              <a:t>4. Какая сумма реальных денег может быть пожертвована Церкви на территории вашего униона в ближайшие 5 лет?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	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План-видение на период 2010-2015 гг.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60648"/>
            <a:ext cx="2491413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5661248"/>
          <a:ext cx="8712968" cy="811696"/>
        </p:xfrm>
        <a:graphic>
          <a:graphicData uri="http://schemas.openxmlformats.org/drawingml/2006/table">
            <a:tbl>
              <a:tblPr/>
              <a:tblGrid>
                <a:gridCol w="1234337"/>
                <a:gridCol w="435648"/>
                <a:gridCol w="534885"/>
                <a:gridCol w="832970"/>
                <a:gridCol w="783811"/>
                <a:gridCol w="829330"/>
                <a:gridCol w="656009"/>
                <a:gridCol w="971700"/>
                <a:gridCol w="790184"/>
                <a:gridCol w="792915"/>
                <a:gridCol w="851179"/>
              </a:tblGrid>
              <a:tr h="1731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Унион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БУЦ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ЗРУК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ВРУМ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ЮУК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КаУМ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ТКаУМ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УУК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МУЦ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ДВМ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Итого: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618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$ 69 982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$ 280 000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$ 20 000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$ 369 982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8208912" cy="5456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Отчет по Службе Доверия за 2005-2010 гг.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005064"/>
            <a:ext cx="8280920" cy="1584176"/>
          </a:xfrm>
        </p:spPr>
        <p:txBody>
          <a:bodyPr>
            <a:normAutofit fontScale="77500" lnSpcReduction="20000"/>
          </a:bodyPr>
          <a:lstStyle/>
          <a:p>
            <a:pPr marL="521208" indent="-457200"/>
            <a:endParaRPr lang="ru-RU" b="1" dirty="0" smtClean="0"/>
          </a:p>
          <a:p>
            <a:pPr marL="521208" indent="-457200">
              <a:buAutoNum type="arabicPeriod"/>
            </a:pPr>
            <a:r>
              <a:rPr lang="ru-RU" b="1" dirty="0" smtClean="0"/>
              <a:t>Какая сумма денег ( представьте суммы в $ долларах) была передана Церкви жертвователями от продажи недвижимости, по завещаниям или от других операций в период 2005-2015 гг.? (Укажите название конференции, миссии в Вашем Унионе в которой это произошло.)</a:t>
            </a:r>
          </a:p>
          <a:p>
            <a:pPr marL="521208" indent="-457200">
              <a:buAutoNum type="arabicPeriod"/>
            </a:pPr>
            <a:endParaRPr lang="ru-RU" b="1" dirty="0" smtClean="0"/>
          </a:p>
          <a:p>
            <a:pPr marL="521208" indent="-457200"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Z:\Для Виталии\фото альбом 2010\Фото альбом\Офис ЕАД\IMG_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04664"/>
            <a:ext cx="2234227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1560" y="5733256"/>
          <a:ext cx="8136903" cy="936104"/>
        </p:xfrm>
        <a:graphic>
          <a:graphicData uri="http://schemas.openxmlformats.org/drawingml/2006/table">
            <a:tbl>
              <a:tblPr/>
              <a:tblGrid>
                <a:gridCol w="609566"/>
                <a:gridCol w="708185"/>
                <a:gridCol w="741342"/>
                <a:gridCol w="777898"/>
                <a:gridCol w="731989"/>
                <a:gridCol w="774498"/>
                <a:gridCol w="612636"/>
                <a:gridCol w="907455"/>
                <a:gridCol w="737941"/>
                <a:gridCol w="740491"/>
                <a:gridCol w="794902"/>
              </a:tblGrid>
              <a:tr h="374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Унион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БУЦ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ЗРУК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ВРУМ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ЮУК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КаУМ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ТКаУМ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УУК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МУЦ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ДВМ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Итого: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561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$ 40 000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$ 3 250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$ </a:t>
                      </a:r>
                      <a:r>
                        <a:rPr lang="en-US" sz="110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29 166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$ 368 600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$ 2 997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 $ 433 179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933056"/>
            <a:ext cx="9036496" cy="1080120"/>
          </a:xfrm>
        </p:spPr>
        <p:txBody>
          <a:bodyPr>
            <a:normAutofit fontScale="62500" lnSpcReduction="20000"/>
          </a:bodyPr>
          <a:lstStyle/>
          <a:p>
            <a:endParaRPr lang="ru-RU" b="1" dirty="0" smtClean="0"/>
          </a:p>
          <a:p>
            <a:r>
              <a:rPr lang="ru-RU" b="1" dirty="0" smtClean="0"/>
              <a:t>2. Какое количество завещаний   на объекты недвижимости (или другая </a:t>
            </a:r>
            <a:r>
              <a:rPr lang="ru-RU" b="1" dirty="0" smtClean="0"/>
              <a:t>форма, к </a:t>
            </a:r>
            <a:r>
              <a:rPr lang="ru-RU" b="1" dirty="0" smtClean="0"/>
              <a:t>примеру -дарение и т.д.) было подано в Унион</a:t>
            </a:r>
            <a:r>
              <a:rPr lang="ru-RU" b="1" dirty="0" smtClean="0"/>
              <a:t>, Конференцию, Миссию </a:t>
            </a:r>
            <a:r>
              <a:rPr lang="ru-RU" b="1" dirty="0" smtClean="0"/>
              <a:t>жертвователями в период 2005-2010 </a:t>
            </a:r>
            <a:r>
              <a:rPr lang="ru-RU" b="1" dirty="0" err="1" smtClean="0"/>
              <a:t>гг</a:t>
            </a:r>
            <a:r>
              <a:rPr lang="ru-RU" b="1" dirty="0" smtClean="0"/>
              <a:t> на вашей территории? ( Укажите  СУММУ в $ стоимости этих объектов и  название организаций их получивших).</a:t>
            </a:r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Отчет по Службе Доверия за 2005-2010 гг.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Z:\Для Виталии\фото альбом 2010\Фото альбом\Офис ЕАД\IMG_0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76672"/>
            <a:ext cx="2376264" cy="1536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1" y="5013176"/>
          <a:ext cx="8856986" cy="1656184"/>
        </p:xfrm>
        <a:graphic>
          <a:graphicData uri="http://schemas.openxmlformats.org/drawingml/2006/table">
            <a:tbl>
              <a:tblPr/>
              <a:tblGrid>
                <a:gridCol w="1656187"/>
                <a:gridCol w="504056"/>
                <a:gridCol w="936104"/>
                <a:gridCol w="720080"/>
                <a:gridCol w="648072"/>
                <a:gridCol w="792088"/>
                <a:gridCol w="576065"/>
                <a:gridCol w="792088"/>
                <a:gridCol w="635087"/>
                <a:gridCol w="733062"/>
                <a:gridCol w="864097"/>
              </a:tblGrid>
              <a:tr h="374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Унион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БУЦ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ЗРУК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ВРУМ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ЮУК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КаУМ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ТКаУМ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УУК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МУЦ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ДВМ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Итого: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448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Кол-во завещаний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832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Оценка</a:t>
                      </a:r>
                      <a:r>
                        <a:rPr lang="ru-RU" sz="1100" b="1" baseline="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стоимости подаренной недвижимости в </a:t>
                      </a:r>
                      <a:r>
                        <a:rPr lang="en-US" sz="11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$ </a:t>
                      </a: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320 </a:t>
                      </a:r>
                      <a:r>
                        <a:rPr lang="en-US" sz="110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000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$ 29</a:t>
                      </a:r>
                      <a:r>
                        <a:rPr lang="en-US" sz="11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166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$ </a:t>
                      </a: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429 0</a:t>
                      </a:r>
                      <a:r>
                        <a:rPr lang="en-US" sz="110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$ </a:t>
                      </a: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  <a:r>
                        <a:rPr lang="ru-RU" sz="1100" baseline="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700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$ 120 000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 $ </a:t>
                      </a:r>
                      <a:r>
                        <a:rPr lang="ru-RU" sz="11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582 700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149080"/>
            <a:ext cx="8640960" cy="1224136"/>
          </a:xfrm>
        </p:spPr>
        <p:txBody>
          <a:bodyPr>
            <a:normAutofit fontScale="70000" lnSpcReduction="20000"/>
          </a:bodyPr>
          <a:lstStyle/>
          <a:p>
            <a:endParaRPr lang="ru-RU" b="1" dirty="0" smtClean="0"/>
          </a:p>
          <a:p>
            <a:r>
              <a:rPr lang="ru-RU" b="1" dirty="0" smtClean="0"/>
              <a:t>3.Укажите тенденцию ( учитывая сумму </a:t>
            </a:r>
            <a:r>
              <a:rPr lang="ru-RU" b="1" dirty="0" smtClean="0"/>
              <a:t>переданных </a:t>
            </a:r>
            <a:r>
              <a:rPr lang="ru-RU" b="1" dirty="0" smtClean="0"/>
              <a:t>средств и количество дарений (завещаний или др.) в сравнении с этим пятилетием 2005-2010 и с прошлым 2000-2005. Тенденции на увеличение или снижение общих дарений?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539552" y="2564904"/>
            <a:ext cx="84582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Отчет по Службе Доверия за 2005-2010 гг.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60648"/>
            <a:ext cx="2808312" cy="1835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5733256"/>
          <a:ext cx="8568949" cy="936103"/>
        </p:xfrm>
        <a:graphic>
          <a:graphicData uri="http://schemas.openxmlformats.org/drawingml/2006/table">
            <a:tbl>
              <a:tblPr/>
              <a:tblGrid>
                <a:gridCol w="864096"/>
                <a:gridCol w="864096"/>
                <a:gridCol w="864096"/>
                <a:gridCol w="864096"/>
                <a:gridCol w="648072"/>
                <a:gridCol w="648072"/>
                <a:gridCol w="864096"/>
                <a:gridCol w="720080"/>
                <a:gridCol w="792088"/>
                <a:gridCol w="603048"/>
                <a:gridCol w="837109"/>
              </a:tblGrid>
              <a:tr h="267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Унион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БУЦ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ЗРУК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ВРУМ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ЮУК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КаУМ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ТКаУМ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УУК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МУЦ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ДВМ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Итого: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668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Тенденция</a:t>
                      </a:r>
                      <a:r>
                        <a:rPr lang="ru-RU" sz="1100" b="1" baseline="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дарений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Изменений</a:t>
                      </a:r>
                      <a:r>
                        <a:rPr lang="ru-RU" sz="1100" baseline="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нет</a:t>
                      </a: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Изменений</a:t>
                      </a:r>
                      <a:r>
                        <a:rPr lang="ru-RU" sz="1100" baseline="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нет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Изменений</a:t>
                      </a:r>
                      <a:r>
                        <a:rPr lang="ru-RU" sz="1100" baseline="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нет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Рост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Рост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Изменений</a:t>
                      </a:r>
                      <a:r>
                        <a:rPr lang="ru-RU" sz="1100" baseline="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нет</a:t>
                      </a: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Рост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Спад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Рост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 $ 433 179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4077072"/>
            <a:ext cx="9036496" cy="720080"/>
          </a:xfrm>
        </p:spPr>
        <p:txBody>
          <a:bodyPr>
            <a:normAutofit fontScale="47500" lnSpcReduction="20000"/>
          </a:bodyPr>
          <a:lstStyle/>
          <a:p>
            <a:endParaRPr lang="ru-RU" b="1" dirty="0" smtClean="0"/>
          </a:p>
          <a:p>
            <a:r>
              <a:rPr lang="ru-RU" b="1" dirty="0" smtClean="0"/>
              <a:t>4. Укажите какие мероприятия в вашем Унионе (указав мероприятия проходившие в офисе и Униона и в Конференциях/Миссиях, конкретно) проходили по Службе доверия в этот период 2005-2010 гг.?</a:t>
            </a:r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Отчет по Службе Доверия за 2005-2010 гг.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04664"/>
            <a:ext cx="1604833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4828781"/>
          <a:ext cx="8784975" cy="1696564"/>
        </p:xfrm>
        <a:graphic>
          <a:graphicData uri="http://schemas.openxmlformats.org/drawingml/2006/table">
            <a:tbl>
              <a:tblPr/>
              <a:tblGrid>
                <a:gridCol w="885880"/>
                <a:gridCol w="885880"/>
                <a:gridCol w="885880"/>
                <a:gridCol w="885880"/>
                <a:gridCol w="664410"/>
                <a:gridCol w="664410"/>
                <a:gridCol w="885880"/>
                <a:gridCol w="738234"/>
                <a:gridCol w="812057"/>
                <a:gridCol w="618251"/>
                <a:gridCol w="858213"/>
              </a:tblGrid>
              <a:tr h="202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Унион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БУЦ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ЗРУК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ВРУМ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ЮУК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КаУМ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ТКаУМ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УУК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МУЦ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ДВМ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Итого: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40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ГК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40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ЕАД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08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Унион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504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latin typeface="Calibri"/>
                          <a:ea typeface="Calibri"/>
                          <a:cs typeface="Times New Roman"/>
                        </a:rPr>
                        <a:t>Конф</a:t>
                      </a: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./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Миссия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492896"/>
            <a:ext cx="8458200" cy="13790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План-видение 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на 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период 2010-2015 гг.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077072"/>
            <a:ext cx="8507288" cy="2664296"/>
          </a:xfrm>
        </p:spPr>
        <p:txBody>
          <a:bodyPr>
            <a:normAutofit fontScale="92500" lnSpcReduction="10000"/>
          </a:bodyPr>
          <a:lstStyle/>
          <a:p>
            <a:endParaRPr lang="ru-RU" b="1" dirty="0" smtClean="0"/>
          </a:p>
          <a:p>
            <a:r>
              <a:rPr lang="ru-RU" b="1" dirty="0" smtClean="0"/>
              <a:t>1. Какие мероприятия ( семинары, симпозиумы, конференции и др.) вы планируете по линии Службы Доверия провести на территории вашего Униона  в 2010-2015 гг.? ( Укажите по каждому году какие мероприятия, где они будут проходить, кто будет вовлечен как преподаватель и как слушатель-участник?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4774" b="17255"/>
          <a:stretch>
            <a:fillRect/>
          </a:stretch>
        </p:blipFill>
        <p:spPr bwMode="auto">
          <a:xfrm>
            <a:off x="2843808" y="260648"/>
            <a:ext cx="316835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84784"/>
            <a:ext cx="8686800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8208912" cy="2520280"/>
          </a:xfrm>
        </p:spPr>
        <p:txBody>
          <a:bodyPr>
            <a:normAutofit/>
          </a:bodyPr>
          <a:lstStyle/>
          <a:p>
            <a:pPr marL="521208" indent="-457200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2010 г.</a:t>
            </a:r>
          </a:p>
          <a:p>
            <a:pPr marL="521208" indent="-457200"/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21208" indent="-457200"/>
            <a:endParaRPr lang="ru-RU" dirty="0" smtClean="0">
              <a:solidFill>
                <a:schemeClr val="bg1"/>
              </a:solidFill>
            </a:endParaRPr>
          </a:p>
          <a:p>
            <a:pPr marL="521208" indent="-457200"/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437112"/>
            <a:ext cx="278430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1988840"/>
          <a:ext cx="8640959" cy="1224136"/>
        </p:xfrm>
        <a:graphic>
          <a:graphicData uri="http://schemas.openxmlformats.org/drawingml/2006/table">
            <a:tbl>
              <a:tblPr/>
              <a:tblGrid>
                <a:gridCol w="3024336"/>
                <a:gridCol w="576064"/>
                <a:gridCol w="576064"/>
                <a:gridCol w="648072"/>
                <a:gridCol w="648072"/>
                <a:gridCol w="648072"/>
                <a:gridCol w="648072"/>
                <a:gridCol w="648072"/>
                <a:gridCol w="648072"/>
                <a:gridCol w="576063"/>
              </a:tblGrid>
              <a:tr h="332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Унион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БУЦ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ЗРУК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ВРУМ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ЮУК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КаУМ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ТКаУМ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УУК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МУЦ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ДВМ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891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Семинар для служителей объединений и Миссий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84784"/>
            <a:ext cx="8686800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79512" y="0"/>
            <a:ext cx="8352928" cy="1988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21208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2011 г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521208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lang="ru-RU" sz="2400" dirty="0" smtClean="0">
              <a:solidFill>
                <a:schemeClr val="bg1"/>
              </a:solidFill>
            </a:endParaRPr>
          </a:p>
          <a:p>
            <a:pPr marL="521208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21208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21208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21208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+mj-lt"/>
              <a:buAutoNum type="arabicParenR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21208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+mj-lt"/>
              <a:buAutoNum type="arabicParenR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21208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+mj-lt"/>
              <a:buAutoNum type="arabicParenR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0" y="620689"/>
          <a:ext cx="8712969" cy="5905481"/>
        </p:xfrm>
        <a:graphic>
          <a:graphicData uri="http://schemas.openxmlformats.org/drawingml/2006/table">
            <a:tbl>
              <a:tblPr/>
              <a:tblGrid>
                <a:gridCol w="4337080"/>
                <a:gridCol w="426598"/>
                <a:gridCol w="497697"/>
                <a:gridCol w="497697"/>
                <a:gridCol w="426598"/>
                <a:gridCol w="497697"/>
                <a:gridCol w="568798"/>
                <a:gridCol w="426598"/>
                <a:gridCol w="525950"/>
                <a:gridCol w="508256"/>
              </a:tblGrid>
              <a:tr h="326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Унион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БУЦ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ЗРУК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ВРУМ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ЮУК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КаУМ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ТКаУМ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УУК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МУЦ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ДВМ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77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 Семинар для пасторов и пресвитеров на Миссионерских конгрессах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770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Семинар для пасторов и кассиров общин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770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 Унионный Семинар – Либеранский П.И.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770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4. Пресвитерские школы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770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5.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Семинар по СД для пасторов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841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6.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Семинар по СД для церквей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841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7.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Семинар в ЕАД для директоров Унионов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4305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8.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Консультативная встреча для руководителей Миссий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841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9. 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Работа пастора с церковью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841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10.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Семинар для казначеев Унионов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5656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11. 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Семинары, проповеди, дискуссии «Как составлять бюджет»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5344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12.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Анкетирование. Цель – Выявление нужды и ресурсы.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521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12. Миссионерские Конгрессы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712968" cy="15841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16632"/>
            <a:ext cx="8640960" cy="1008112"/>
          </a:xfrm>
        </p:spPr>
        <p:txBody>
          <a:bodyPr>
            <a:normAutofit/>
          </a:bodyPr>
          <a:lstStyle/>
          <a:p>
            <a:pPr marL="521208" indent="-457200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2012 г.</a:t>
            </a:r>
          </a:p>
          <a:p>
            <a:pPr marL="521208" indent="-457200"/>
            <a:endParaRPr lang="ru-RU" dirty="0" smtClean="0">
              <a:solidFill>
                <a:schemeClr val="bg1"/>
              </a:solidFill>
            </a:endParaRPr>
          </a:p>
          <a:p>
            <a:pPr marL="521208" lvl="0" indent="-457200"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 marL="521208" lvl="0" indent="-457200">
              <a:buFont typeface="+mj-lt"/>
              <a:buAutoNum type="arabicParenR"/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 marL="521208" indent="-457200">
              <a:buFont typeface="+mj-lt"/>
              <a:buAutoNum type="arabicParenR"/>
            </a:pPr>
            <a:endParaRPr lang="ru-RU" dirty="0" smtClean="0">
              <a:solidFill>
                <a:schemeClr val="bg1"/>
              </a:solidFill>
            </a:endParaRPr>
          </a:p>
          <a:p>
            <a:pPr marL="521208" indent="-457200">
              <a:buFont typeface="+mj-lt"/>
              <a:buAutoNum type="arabicParenR"/>
            </a:pPr>
            <a:endParaRPr lang="ru-RU" dirty="0" smtClean="0">
              <a:solidFill>
                <a:schemeClr val="bg1"/>
              </a:solidFill>
            </a:endParaRPr>
          </a:p>
          <a:p>
            <a:pPr marL="521208" indent="-457200"/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3933056"/>
            <a:ext cx="9144000" cy="28083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21208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+mj-lt"/>
              <a:buAutoNum type="arabicParenR"/>
              <a:tabLst/>
              <a:defRPr/>
            </a:pPr>
            <a:endParaRPr lang="ru-RU" b="1" dirty="0" smtClean="0">
              <a:solidFill>
                <a:schemeClr val="tx2"/>
              </a:solidFill>
            </a:endParaRPr>
          </a:p>
          <a:p>
            <a:pPr marL="521208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+mj-lt"/>
              <a:buAutoNum type="arabicParenR"/>
              <a:tabLst/>
              <a:defRPr/>
            </a:pPr>
            <a:endParaRPr lang="ru-RU" b="1" dirty="0">
              <a:solidFill>
                <a:schemeClr val="tx2"/>
              </a:solidFill>
            </a:endParaRPr>
          </a:p>
          <a:p>
            <a:pPr marL="521208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+mj-lt"/>
              <a:buAutoNum type="arabicParenR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21208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+mj-lt"/>
              <a:buAutoNum type="arabicParenR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21208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+mj-lt"/>
              <a:buAutoNum type="arabicParenR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5" y="620689"/>
          <a:ext cx="8640962" cy="6156835"/>
        </p:xfrm>
        <a:graphic>
          <a:graphicData uri="http://schemas.openxmlformats.org/drawingml/2006/table">
            <a:tbl>
              <a:tblPr/>
              <a:tblGrid>
                <a:gridCol w="4392491"/>
                <a:gridCol w="432048"/>
                <a:gridCol w="504056"/>
                <a:gridCol w="504056"/>
                <a:gridCol w="432048"/>
                <a:gridCol w="504056"/>
                <a:gridCol w="576064"/>
                <a:gridCol w="432048"/>
                <a:gridCol w="432048"/>
                <a:gridCol w="432047"/>
              </a:tblGrid>
              <a:tr h="382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Унион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БУЦ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ЗРУК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ВРУМ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ЮУК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КаУМ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ТКаУМ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УУК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МУЦ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ДВМ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82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 Семинар для пасторов и пресвитеров на Миссионерских конгрессах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824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Семинар для пасторов и кассиров общин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824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 Унионный Семинар – Либеранский П.И.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824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4. Пресвитерские школы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824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5.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Семинар по СД для пасторов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824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6.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Семинар по СД для церквей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548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7.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Миссионерские Конгрессы</a:t>
                      </a:r>
                      <a:endParaRPr lang="ru-RU" sz="11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619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8.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Консультативная встреча для руководителей Миссий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824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9.  С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еминар «Что такое СД»</a:t>
                      </a:r>
                      <a:endParaRPr lang="ru-RU" sz="1100" b="1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3824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10.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Семинар для казначеев Унионов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548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11. 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Семинары, проповеди, дискуссии «Как составлять бюджет»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573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12. Работа пастора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с церковью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573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13. Семинар для Директоров СД Унионов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1523</TotalTime>
  <Words>1132</Words>
  <Application>Microsoft Office PowerPoint</Application>
  <PresentationFormat>Экран (4:3)</PresentationFormat>
  <Paragraphs>467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Городская</vt:lpstr>
      <vt:lpstr>ЕВРО-АЗИАТСКИЙ ДИВИЗИОН ОТДЕЛ СЛУЖБЫ ДОВЕРИЯ</vt:lpstr>
      <vt:lpstr>Отчет по Службе Доверия за 2005-2010 гг. </vt:lpstr>
      <vt:lpstr>Отчет по Службе Доверия за 2005-2010 гг. </vt:lpstr>
      <vt:lpstr>Отчет по Службе Доверия за 2005-2010 гг. </vt:lpstr>
      <vt:lpstr>Отчет по Службе Доверия за 2005-2010 гг. </vt:lpstr>
      <vt:lpstr>План-видение  на период 2010-2015 гг. </vt:lpstr>
      <vt:lpstr> </vt:lpstr>
      <vt:lpstr> </vt:lpstr>
      <vt:lpstr>  </vt:lpstr>
      <vt:lpstr>Слайд 10</vt:lpstr>
      <vt:lpstr>Слайд 11</vt:lpstr>
      <vt:lpstr>Слайд 12</vt:lpstr>
      <vt:lpstr>План-видение  на период 2010-2015 гг. </vt:lpstr>
      <vt:lpstr>Слайд 14</vt:lpstr>
      <vt:lpstr>План-видение  на период 2010-2015 гг. </vt:lpstr>
      <vt:lpstr>План-видение на период 2010-2015 гг. </vt:lpstr>
      <vt:lpstr>Слайд 17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ЕВРО-АЗИАТСКИЙ ДИВИЗИОН ОТДЕЛ УПРАВЛЕНИЕ РЕСУРСАМИ</dc:title>
  <dc:creator>Tatiana Kucheruk</dc:creator>
  <cp:lastModifiedBy>Tatiana Kucheruk</cp:lastModifiedBy>
  <cp:revision>6</cp:revision>
  <dcterms:created xsi:type="dcterms:W3CDTF">2011-03-03T08:35:33Z</dcterms:created>
  <dcterms:modified xsi:type="dcterms:W3CDTF">2011-03-11T09:10:51Z</dcterms:modified>
</cp:coreProperties>
</file>